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63" r:id="rId3"/>
    <p:sldId id="260" r:id="rId4"/>
    <p:sldId id="268" r:id="rId5"/>
    <p:sldId id="267" r:id="rId6"/>
    <p:sldId id="265" r:id="rId7"/>
    <p:sldId id="266" r:id="rId8"/>
    <p:sldId id="270" r:id="rId9"/>
    <p:sldId id="269" r:id="rId10"/>
    <p:sldId id="261" r:id="rId11"/>
    <p:sldId id="259"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381188-D1C5-4296-B13B-E080FAE502DF}"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21748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81188-D1C5-4296-B13B-E080FAE502DF}"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30229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81188-D1C5-4296-B13B-E080FAE502DF}"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133573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81188-D1C5-4296-B13B-E080FAE502DF}"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29561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81188-D1C5-4296-B13B-E080FAE502DF}"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321958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381188-D1C5-4296-B13B-E080FAE502DF}"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1043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381188-D1C5-4296-B13B-E080FAE502DF}" type="datetimeFigureOut">
              <a:rPr lang="en-US" smtClean="0"/>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5361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381188-D1C5-4296-B13B-E080FAE502DF}" type="datetimeFigureOut">
              <a:rPr lang="en-US" smtClean="0"/>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80269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81188-D1C5-4296-B13B-E080FAE502DF}" type="datetimeFigureOut">
              <a:rPr lang="en-US" smtClean="0"/>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394244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381188-D1C5-4296-B13B-E080FAE502DF}"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218706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381188-D1C5-4296-B13B-E080FAE502DF}"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E0EDD-92F9-49C7-B7ED-44EC51E02DA0}" type="slidenum">
              <a:rPr lang="en-US" smtClean="0"/>
              <a:t>‹#›</a:t>
            </a:fld>
            <a:endParaRPr lang="en-US"/>
          </a:p>
        </p:txBody>
      </p:sp>
    </p:spTree>
    <p:extLst>
      <p:ext uri="{BB962C8B-B14F-4D97-AF65-F5344CB8AC3E}">
        <p14:creationId xmlns:p14="http://schemas.microsoft.com/office/powerpoint/2010/main" val="227027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81188-D1C5-4296-B13B-E080FAE502DF}" type="datetimeFigureOut">
              <a:rPr lang="en-US" smtClean="0"/>
              <a:t>8/7/2018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E0EDD-92F9-49C7-B7ED-44EC51E02DA0}" type="slidenum">
              <a:rPr lang="en-US" smtClean="0"/>
              <a:t>‹#›</a:t>
            </a:fld>
            <a:endParaRPr lang="en-US"/>
          </a:p>
        </p:txBody>
      </p:sp>
    </p:spTree>
    <p:extLst>
      <p:ext uri="{BB962C8B-B14F-4D97-AF65-F5344CB8AC3E}">
        <p14:creationId xmlns:p14="http://schemas.microsoft.com/office/powerpoint/2010/main" val="32640975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msgic.org/elev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pengeospatial.org/standards/wms/introduction" TargetMode="External"/><Relationship Id="rId2" Type="http://schemas.openxmlformats.org/officeDocument/2006/relationships/image" Target="../media/image1.tmp"/><Relationship Id="rId1" Type="http://schemas.openxmlformats.org/officeDocument/2006/relationships/slideLayout" Target="../slideLayouts/slideLayout2.xml"/><Relationship Id="rId4" Type="http://schemas.openxmlformats.org/officeDocument/2006/relationships/hyperlink" Target="http://enterprise.arcgis.com/en/server/latest/publish-services/linux/wcs-services.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viewer.nationalmap.gov/viewer/" TargetMode="External"/><Relationship Id="rId3" Type="http://schemas.openxmlformats.org/officeDocument/2006/relationships/hyperlink" Target="http://www.usgs.gov/ngpo/" TargetMode="External"/><Relationship Id="rId7" Type="http://schemas.openxmlformats.org/officeDocument/2006/relationships/hyperlink" Target="http://earthexplorer.usgs.gov/" TargetMode="External"/><Relationship Id="rId2" Type="http://schemas.openxmlformats.org/officeDocument/2006/relationships/hyperlink" Target="http://marine.usgs.gov/" TargetMode="External"/><Relationship Id="rId1" Type="http://schemas.openxmlformats.org/officeDocument/2006/relationships/slideLayout" Target="../slideLayouts/slideLayout2.xml"/><Relationship Id="rId6" Type="http://schemas.openxmlformats.org/officeDocument/2006/relationships/hyperlink" Target="https://topotools.cr.usgs.gov/topobathy_viewer" TargetMode="External"/><Relationship Id="rId5" Type="http://schemas.openxmlformats.org/officeDocument/2006/relationships/hyperlink" Target="https://lta.cr.usgs.gov/coned_tbdem" TargetMode="External"/><Relationship Id="rId4" Type="http://schemas.openxmlformats.org/officeDocument/2006/relationships/hyperlink" Target="http://www.noa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topotools.cr.usgs.gov/topobathy_view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8281"/>
            <a:ext cx="9144000" cy="3361682"/>
          </a:xfrm>
        </p:spPr>
        <p:txBody>
          <a:bodyPr>
            <a:normAutofit fontScale="90000"/>
          </a:bodyPr>
          <a:lstStyle/>
          <a:p>
            <a:r>
              <a:rPr lang="en-US" sz="4900" dirty="0">
                <a:solidFill>
                  <a:srgbClr val="00B050"/>
                </a:solidFill>
              </a:rPr>
              <a:t>Elevation Work Group Updates</a:t>
            </a:r>
            <a:br>
              <a:rPr lang="en-US" sz="4900" dirty="0">
                <a:solidFill>
                  <a:srgbClr val="00B050"/>
                </a:solidFill>
              </a:rPr>
            </a:br>
            <a:r>
              <a:rPr lang="en-US" sz="4400" dirty="0" err="1"/>
              <a:t>TUgis</a:t>
            </a:r>
            <a:r>
              <a:rPr lang="en-US" sz="4400" dirty="0"/>
              <a:t> 2018</a:t>
            </a:r>
            <a:br>
              <a:rPr lang="en-US" sz="4400" dirty="0"/>
            </a:br>
            <a:r>
              <a:rPr lang="en-US" sz="4400" dirty="0"/>
              <a:t/>
            </a:r>
            <a:br>
              <a:rPr lang="en-US" sz="4400" dirty="0"/>
            </a:br>
            <a:r>
              <a:rPr lang="en-US" sz="4000" dirty="0"/>
              <a:t>Room 3216 </a:t>
            </a:r>
            <a:br>
              <a:rPr lang="en-US" sz="4000" dirty="0"/>
            </a:br>
            <a:r>
              <a:rPr lang="en-US" sz="4000" dirty="0"/>
              <a:t>12:30p-1:30p</a:t>
            </a:r>
            <a:br>
              <a:rPr lang="en-US" sz="4000" dirty="0"/>
            </a:br>
            <a:r>
              <a:rPr lang="en-US" sz="3100" dirty="0"/>
              <a:t>Call-in  information (301)883-6600; Code: 418191#</a:t>
            </a:r>
          </a:p>
        </p:txBody>
      </p:sp>
      <p:sp>
        <p:nvSpPr>
          <p:cNvPr id="3" name="Subtitle 2"/>
          <p:cNvSpPr>
            <a:spLocks noGrp="1"/>
          </p:cNvSpPr>
          <p:nvPr>
            <p:ph type="subTitle" idx="1"/>
          </p:nvPr>
        </p:nvSpPr>
        <p:spPr>
          <a:xfrm>
            <a:off x="1524000" y="4499965"/>
            <a:ext cx="9144000" cy="1655762"/>
          </a:xfrm>
        </p:spPr>
        <p:txBody>
          <a:bodyPr/>
          <a:lstStyle/>
          <a:p>
            <a:r>
              <a:rPr lang="en-US" dirty="0">
                <a:latin typeface="+mj-lt"/>
                <a:hlinkClick r:id="rId2"/>
              </a:rPr>
              <a:t>http://msgic.org/elevation/</a:t>
            </a:r>
            <a:r>
              <a:rPr lang="en-US" dirty="0">
                <a:latin typeface="+mj-lt"/>
              </a:rPr>
              <a:t> </a:t>
            </a:r>
          </a:p>
          <a:p>
            <a:r>
              <a:rPr lang="en-US" dirty="0">
                <a:latin typeface="+mj-lt"/>
              </a:rPr>
              <a:t>Roger Barlow, rbarlow@usgs.gov</a:t>
            </a:r>
          </a:p>
          <a:p>
            <a:r>
              <a:rPr lang="en-US" dirty="0">
                <a:latin typeface="+mj-lt"/>
              </a:rPr>
              <a:t>Erin Silva, elsilva@salisbury.edu </a:t>
            </a:r>
          </a:p>
        </p:txBody>
      </p:sp>
    </p:spTree>
    <p:extLst>
      <p:ext uri="{BB962C8B-B14F-4D97-AF65-F5344CB8AC3E}">
        <p14:creationId xmlns:p14="http://schemas.microsoft.com/office/powerpoint/2010/main" val="55705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MD </a:t>
            </a:r>
            <a:r>
              <a:rPr lang="en-US" dirty="0" err="1">
                <a:solidFill>
                  <a:srgbClr val="00B050"/>
                </a:solidFill>
              </a:rPr>
              <a:t>iMAP</a:t>
            </a:r>
            <a:r>
              <a:rPr lang="en-US" dirty="0">
                <a:solidFill>
                  <a:srgbClr val="00B050"/>
                </a:solidFill>
              </a:rPr>
              <a:t>: Products and Services</a:t>
            </a:r>
          </a:p>
        </p:txBody>
      </p:sp>
      <p:sp>
        <p:nvSpPr>
          <p:cNvPr id="3" name="Content Placeholder 2"/>
          <p:cNvSpPr>
            <a:spLocks noGrp="1"/>
          </p:cNvSpPr>
          <p:nvPr>
            <p:ph idx="1"/>
          </p:nvPr>
        </p:nvSpPr>
        <p:spPr/>
        <p:txBody>
          <a:bodyPr>
            <a:normAutofit fontScale="92500" lnSpcReduction="20000"/>
          </a:bodyPr>
          <a:lstStyle/>
          <a:p>
            <a:r>
              <a:rPr lang="en-US" dirty="0" smtClean="0"/>
              <a:t>2017 </a:t>
            </a:r>
            <a:r>
              <a:rPr lang="en-US" dirty="0"/>
              <a:t>QL1 Anne Arundel and Calvert collections </a:t>
            </a:r>
            <a:endParaRPr lang="en-US" dirty="0" smtClean="0"/>
          </a:p>
          <a:p>
            <a:r>
              <a:rPr lang="en-US" dirty="0"/>
              <a:t>Topography Viewer</a:t>
            </a:r>
          </a:p>
          <a:p>
            <a:r>
              <a:rPr lang="en-US" dirty="0"/>
              <a:t>LiDAR Services Migration</a:t>
            </a:r>
          </a:p>
          <a:p>
            <a:r>
              <a:rPr lang="en-US" dirty="0" smtClean="0"/>
              <a:t>Download </a:t>
            </a:r>
            <a:r>
              <a:rPr lang="en-US" dirty="0"/>
              <a:t>by: </a:t>
            </a:r>
          </a:p>
          <a:p>
            <a:pPr lvl="1"/>
            <a:r>
              <a:rPr lang="en-US" dirty="0"/>
              <a:t>Custom user-defined extent</a:t>
            </a:r>
          </a:p>
          <a:p>
            <a:pPr lvl="1"/>
            <a:r>
              <a:rPr lang="en-US" dirty="0"/>
              <a:t>Pre-defined extent</a:t>
            </a:r>
          </a:p>
          <a:p>
            <a:pPr lvl="1"/>
            <a:r>
              <a:rPr lang="en-US" dirty="0"/>
              <a:t>DEM </a:t>
            </a:r>
          </a:p>
          <a:p>
            <a:r>
              <a:rPr lang="en-US" dirty="0"/>
              <a:t>Metadata, FAQs, Training</a:t>
            </a:r>
          </a:p>
          <a:p>
            <a:r>
              <a:rPr lang="en-US" dirty="0"/>
              <a:t>Upcoming</a:t>
            </a:r>
          </a:p>
          <a:p>
            <a:pPr lvl="1"/>
            <a:r>
              <a:rPr lang="en-US" dirty="0"/>
              <a:t>Historic Lidar</a:t>
            </a:r>
          </a:p>
          <a:p>
            <a:pPr lvl="1"/>
            <a:r>
              <a:rPr lang="en-US" dirty="0"/>
              <a:t>Montgomery and Prince George’s QL1 collections</a:t>
            </a:r>
          </a:p>
          <a:p>
            <a:pPr lvl="1"/>
            <a:r>
              <a:rPr lang="en-US" dirty="0"/>
              <a:t>Case Studies on benefits of QL1 vs QL2</a:t>
            </a:r>
          </a:p>
          <a:p>
            <a:pPr lvl="1"/>
            <a:endParaRPr lang="en-US" dirty="0"/>
          </a:p>
          <a:p>
            <a:endParaRPr lang="en-US" dirty="0"/>
          </a:p>
        </p:txBody>
      </p:sp>
    </p:spTree>
    <p:extLst>
      <p:ext uri="{BB962C8B-B14F-4D97-AF65-F5344CB8AC3E}">
        <p14:creationId xmlns:p14="http://schemas.microsoft.com/office/powerpoint/2010/main" val="10647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6697"/>
          </a:xfrm>
        </p:spPr>
        <p:txBody>
          <a:bodyPr>
            <a:noAutofit/>
          </a:bodyPr>
          <a:lstStyle/>
          <a:p>
            <a:r>
              <a:rPr lang="en-US" dirty="0">
                <a:solidFill>
                  <a:srgbClr val="00B050"/>
                </a:solidFill>
              </a:rPr>
              <a:t>Work Group </a:t>
            </a:r>
            <a:r>
              <a:rPr lang="en-US" dirty="0" smtClean="0">
                <a:solidFill>
                  <a:srgbClr val="00B050"/>
                </a:solidFill>
              </a:rPr>
              <a:t>Initiatives</a:t>
            </a:r>
            <a:endParaRPr lang="en-US" dirty="0">
              <a:solidFill>
                <a:srgbClr val="00B050"/>
              </a:solidFill>
            </a:endParaRPr>
          </a:p>
        </p:txBody>
      </p:sp>
      <p:sp>
        <p:nvSpPr>
          <p:cNvPr id="3" name="Content Placeholder 2"/>
          <p:cNvSpPr>
            <a:spLocks noGrp="1"/>
          </p:cNvSpPr>
          <p:nvPr>
            <p:ph idx="1"/>
          </p:nvPr>
        </p:nvSpPr>
        <p:spPr>
          <a:xfrm>
            <a:off x="838200" y="982133"/>
            <a:ext cx="10515600" cy="5476331"/>
          </a:xfrm>
        </p:spPr>
        <p:txBody>
          <a:bodyPr>
            <a:noAutofit/>
          </a:bodyPr>
          <a:lstStyle/>
          <a:p>
            <a:r>
              <a:rPr lang="en-US" sz="2000" dirty="0"/>
              <a:t>Discussion Topics</a:t>
            </a:r>
          </a:p>
          <a:p>
            <a:pPr lvl="1"/>
            <a:r>
              <a:rPr lang="en-US" sz="2000" dirty="0"/>
              <a:t>Goals </a:t>
            </a:r>
            <a:r>
              <a:rPr lang="en-US" sz="2000" dirty="0" smtClean="0"/>
              <a:t>and </a:t>
            </a:r>
            <a:r>
              <a:rPr lang="en-US" sz="2000" dirty="0"/>
              <a:t>Objectives </a:t>
            </a:r>
          </a:p>
          <a:p>
            <a:pPr lvl="1"/>
            <a:r>
              <a:rPr lang="en-US" sz="2000" dirty="0"/>
              <a:t>Return on Investment Study</a:t>
            </a:r>
          </a:p>
          <a:p>
            <a:pPr lvl="1"/>
            <a:r>
              <a:rPr lang="en-US" sz="2000" dirty="0"/>
              <a:t>Development of Standards: Collection and Metadata</a:t>
            </a:r>
          </a:p>
          <a:p>
            <a:pPr lvl="1"/>
            <a:r>
              <a:rPr lang="en-US" sz="2000" dirty="0"/>
              <a:t>Maryland focused use cases</a:t>
            </a:r>
          </a:p>
          <a:p>
            <a:pPr lvl="1"/>
            <a:r>
              <a:rPr lang="en-US" sz="2000" dirty="0"/>
              <a:t>Education Opportunities: bathymetry; LiDAR technology: sensors, vendors, </a:t>
            </a:r>
            <a:r>
              <a:rPr lang="en-US" sz="2000" dirty="0" err="1"/>
              <a:t>etc</a:t>
            </a:r>
            <a:r>
              <a:rPr lang="en-US" sz="2000" dirty="0"/>
              <a:t>; software and products, point classification</a:t>
            </a:r>
          </a:p>
          <a:p>
            <a:pPr lvl="1"/>
            <a:r>
              <a:rPr lang="en-US" sz="2000" dirty="0"/>
              <a:t>Potential products and services: watershed DEMs, contours, bathymetric data (hosting, training)</a:t>
            </a:r>
          </a:p>
          <a:p>
            <a:pPr lvl="1"/>
            <a:r>
              <a:rPr lang="en-US" sz="2000" dirty="0"/>
              <a:t>Others?</a:t>
            </a:r>
          </a:p>
          <a:p>
            <a:r>
              <a:rPr lang="en-US" sz="2000" dirty="0"/>
              <a:t>Questionnaire </a:t>
            </a:r>
          </a:p>
          <a:p>
            <a:r>
              <a:rPr lang="en-US" sz="2000" dirty="0"/>
              <a:t>Potential Website Updates</a:t>
            </a:r>
          </a:p>
          <a:p>
            <a:pPr lvl="1"/>
            <a:r>
              <a:rPr lang="en-US" sz="2000" dirty="0"/>
              <a:t>Subscribe to elevation email list, blogs, Twitter #</a:t>
            </a:r>
            <a:r>
              <a:rPr lang="en-US" sz="2000" dirty="0" err="1"/>
              <a:t>ElevationWG</a:t>
            </a:r>
            <a:r>
              <a:rPr lang="en-US" sz="2000" dirty="0"/>
              <a:t>, resource links</a:t>
            </a:r>
          </a:p>
          <a:p>
            <a:r>
              <a:rPr lang="en-US" sz="2000" dirty="0"/>
              <a:t>Upcoming </a:t>
            </a:r>
            <a:r>
              <a:rPr lang="en-US" sz="2000" dirty="0" smtClean="0"/>
              <a:t>Meeting Schedule</a:t>
            </a:r>
            <a:endParaRPr lang="en-US" sz="2000" dirty="0">
              <a:solidFill>
                <a:srgbClr val="FF0000"/>
              </a:solidFill>
            </a:endParaRPr>
          </a:p>
        </p:txBody>
      </p:sp>
    </p:spTree>
    <p:extLst>
      <p:ext uri="{BB962C8B-B14F-4D97-AF65-F5344CB8AC3E}">
        <p14:creationId xmlns:p14="http://schemas.microsoft.com/office/powerpoint/2010/main" val="412906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Feedback/Discussion</a:t>
            </a:r>
            <a:endParaRPr lang="en-US" dirty="0">
              <a:solidFill>
                <a:srgbClr val="00B050"/>
              </a:solidFill>
            </a:endParaRPr>
          </a:p>
        </p:txBody>
      </p:sp>
      <p:sp>
        <p:nvSpPr>
          <p:cNvPr id="4" name="Rectangle 3"/>
          <p:cNvSpPr/>
          <p:nvPr/>
        </p:nvSpPr>
        <p:spPr>
          <a:xfrm>
            <a:off x="602062" y="1695322"/>
            <a:ext cx="5279755" cy="830997"/>
          </a:xfrm>
          <a:prstGeom prst="rect">
            <a:avLst/>
          </a:prstGeom>
        </p:spPr>
        <p:txBody>
          <a:bodyPr wrap="square">
            <a:spAutoFit/>
          </a:bodyPr>
          <a:lstStyle/>
          <a:p>
            <a:pPr algn="ctr"/>
            <a:r>
              <a:rPr lang="en-US" sz="2400" dirty="0" smtClean="0">
                <a:solidFill>
                  <a:schemeClr val="tx1">
                    <a:lumMod val="95000"/>
                  </a:schemeClr>
                </a:solidFill>
              </a:rPr>
              <a:t>What </a:t>
            </a:r>
            <a:r>
              <a:rPr lang="en-US" sz="2400" dirty="0">
                <a:solidFill>
                  <a:schemeClr val="tx1">
                    <a:lumMod val="95000"/>
                  </a:schemeClr>
                </a:solidFill>
              </a:rPr>
              <a:t>elevation data or </a:t>
            </a:r>
            <a:r>
              <a:rPr lang="en-US" sz="2400" dirty="0" smtClean="0">
                <a:solidFill>
                  <a:schemeClr val="tx1">
                    <a:lumMod val="95000"/>
                  </a:schemeClr>
                </a:solidFill>
              </a:rPr>
              <a:t>capabilities </a:t>
            </a:r>
            <a:r>
              <a:rPr lang="en-US" sz="2400" dirty="0">
                <a:solidFill>
                  <a:schemeClr val="tx1">
                    <a:lumMod val="95000"/>
                  </a:schemeClr>
                </a:solidFill>
              </a:rPr>
              <a:t>do you need to do your job?</a:t>
            </a:r>
          </a:p>
        </p:txBody>
      </p:sp>
      <p:pic>
        <p:nvPicPr>
          <p:cNvPr id="5" name="Content Placeholder 8">
            <a:extLst>
              <a:ext uri="{FF2B5EF4-FFF2-40B4-BE49-F238E27FC236}">
                <a16:creationId xmlns:lc="http://schemas.openxmlformats.org/drawingml/2006/lockedCanvas" xmlns:a16="http://schemas.microsoft.com/office/drawing/2014/main" xmlns="" id="{864291B2-084B-4208-AE2A-3B04CE86B0DF}"/>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8930" y="1757771"/>
            <a:ext cx="4603261" cy="4825268"/>
          </a:xfrm>
          <a:prstGeom prst="rect">
            <a:avLst/>
          </a:prstGeom>
        </p:spPr>
      </p:pic>
    </p:spTree>
    <p:extLst>
      <p:ext uri="{BB962C8B-B14F-4D97-AF65-F5344CB8AC3E}">
        <p14:creationId xmlns:p14="http://schemas.microsoft.com/office/powerpoint/2010/main" val="287556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91532"/>
          </a:xfrm>
        </p:spPr>
        <p:txBody>
          <a:bodyPr/>
          <a:lstStyle/>
          <a:p>
            <a:r>
              <a:rPr lang="en-US" dirty="0">
                <a:solidFill>
                  <a:srgbClr val="00B050"/>
                </a:solidFill>
              </a:rPr>
              <a:t>Agenda</a:t>
            </a:r>
          </a:p>
        </p:txBody>
      </p:sp>
      <p:sp>
        <p:nvSpPr>
          <p:cNvPr id="3" name="Content Placeholder 2"/>
          <p:cNvSpPr>
            <a:spLocks noGrp="1"/>
          </p:cNvSpPr>
          <p:nvPr>
            <p:ph idx="1"/>
          </p:nvPr>
        </p:nvSpPr>
        <p:spPr>
          <a:xfrm>
            <a:off x="838200" y="1556658"/>
            <a:ext cx="10515600" cy="4620305"/>
          </a:xfrm>
        </p:spPr>
        <p:txBody>
          <a:bodyPr>
            <a:normAutofit lnSpcReduction="10000"/>
          </a:bodyPr>
          <a:lstStyle/>
          <a:p>
            <a:r>
              <a:rPr lang="en-US" dirty="0" smtClean="0">
                <a:solidFill>
                  <a:srgbClr val="00B050"/>
                </a:solidFill>
              </a:rPr>
              <a:t>Current and Potential Acquisitions</a:t>
            </a:r>
          </a:p>
          <a:p>
            <a:pPr lvl="1"/>
            <a:r>
              <a:rPr lang="en-US" dirty="0" smtClean="0">
                <a:solidFill>
                  <a:srgbClr val="00B050"/>
                </a:solidFill>
              </a:rPr>
              <a:t>Maryland and District of Columbia</a:t>
            </a:r>
          </a:p>
          <a:p>
            <a:pPr lvl="1"/>
            <a:r>
              <a:rPr lang="en-US" dirty="0" smtClean="0">
                <a:solidFill>
                  <a:srgbClr val="00B050"/>
                </a:solidFill>
              </a:rPr>
              <a:t>Regional: 3DEP</a:t>
            </a:r>
          </a:p>
          <a:p>
            <a:pPr lvl="1"/>
            <a:r>
              <a:rPr lang="en-US" dirty="0" smtClean="0">
                <a:solidFill>
                  <a:srgbClr val="00B050"/>
                </a:solidFill>
              </a:rPr>
              <a:t>Regional: NOAA Topo/Bathy Updates</a:t>
            </a:r>
            <a:endParaRPr lang="en-US" dirty="0">
              <a:solidFill>
                <a:srgbClr val="00B050"/>
              </a:solidFill>
            </a:endParaRPr>
          </a:p>
          <a:p>
            <a:r>
              <a:rPr lang="en-US" dirty="0" smtClean="0">
                <a:solidFill>
                  <a:srgbClr val="00B050"/>
                </a:solidFill>
              </a:rPr>
              <a:t>Mobile Ground Based </a:t>
            </a:r>
            <a:r>
              <a:rPr lang="en-US" dirty="0">
                <a:solidFill>
                  <a:srgbClr val="00B050"/>
                </a:solidFill>
              </a:rPr>
              <a:t>LiDAR: </a:t>
            </a:r>
          </a:p>
          <a:p>
            <a:pPr lvl="1"/>
            <a:r>
              <a:rPr lang="en-US" dirty="0">
                <a:solidFill>
                  <a:srgbClr val="00B050"/>
                </a:solidFill>
              </a:rPr>
              <a:t>Al </a:t>
            </a:r>
            <a:r>
              <a:rPr lang="en-US" dirty="0" err="1">
                <a:solidFill>
                  <a:srgbClr val="00B050"/>
                </a:solidFill>
              </a:rPr>
              <a:t>Wainger</a:t>
            </a:r>
            <a:r>
              <a:rPr lang="en-US" dirty="0">
                <a:solidFill>
                  <a:srgbClr val="00B050"/>
                </a:solidFill>
              </a:rPr>
              <a:t>, Michael Baker Intl</a:t>
            </a:r>
          </a:p>
          <a:p>
            <a:pPr lvl="1"/>
            <a:r>
              <a:rPr lang="en-US" dirty="0">
                <a:solidFill>
                  <a:srgbClr val="00B050"/>
                </a:solidFill>
              </a:rPr>
              <a:t>Mike Sheffer, SHA; Joe White, SHA</a:t>
            </a:r>
          </a:p>
          <a:p>
            <a:r>
              <a:rPr lang="en-US" dirty="0">
                <a:solidFill>
                  <a:srgbClr val="00B050"/>
                </a:solidFill>
              </a:rPr>
              <a:t>3D Nation </a:t>
            </a:r>
            <a:r>
              <a:rPr lang="en-US" dirty="0" smtClean="0">
                <a:solidFill>
                  <a:srgbClr val="00B050"/>
                </a:solidFill>
              </a:rPr>
              <a:t>Survey</a:t>
            </a:r>
          </a:p>
          <a:p>
            <a:r>
              <a:rPr lang="en-US" dirty="0" err="1" smtClean="0">
                <a:solidFill>
                  <a:srgbClr val="00B050"/>
                </a:solidFill>
              </a:rPr>
              <a:t>CoNED</a:t>
            </a:r>
            <a:endParaRPr lang="en-US" dirty="0" smtClean="0">
              <a:solidFill>
                <a:srgbClr val="00B050"/>
              </a:solidFill>
            </a:endParaRPr>
          </a:p>
          <a:p>
            <a:r>
              <a:rPr lang="en-US" dirty="0" smtClean="0">
                <a:solidFill>
                  <a:srgbClr val="00B050"/>
                </a:solidFill>
              </a:rPr>
              <a:t>MD </a:t>
            </a:r>
            <a:r>
              <a:rPr lang="en-US" dirty="0" err="1" smtClean="0">
                <a:solidFill>
                  <a:srgbClr val="00B050"/>
                </a:solidFill>
              </a:rPr>
              <a:t>iMAP</a:t>
            </a:r>
            <a:r>
              <a:rPr lang="en-US" dirty="0" smtClean="0">
                <a:solidFill>
                  <a:srgbClr val="00B050"/>
                </a:solidFill>
              </a:rPr>
              <a:t> Products and Services</a:t>
            </a:r>
            <a:endParaRPr lang="en-US" dirty="0">
              <a:solidFill>
                <a:srgbClr val="00B050"/>
              </a:solidFill>
            </a:endParaRPr>
          </a:p>
          <a:p>
            <a:r>
              <a:rPr lang="en-US" dirty="0" smtClean="0">
                <a:solidFill>
                  <a:srgbClr val="00B050"/>
                </a:solidFill>
              </a:rPr>
              <a:t>Work </a:t>
            </a:r>
            <a:r>
              <a:rPr lang="en-US" dirty="0">
                <a:solidFill>
                  <a:srgbClr val="00B050"/>
                </a:solidFill>
              </a:rPr>
              <a:t>Group </a:t>
            </a:r>
            <a:r>
              <a:rPr lang="en-US" dirty="0" smtClean="0">
                <a:solidFill>
                  <a:srgbClr val="00B050"/>
                </a:solidFill>
              </a:rPr>
              <a:t>Initiatives</a:t>
            </a:r>
            <a:endParaRPr lang="en-US" dirty="0">
              <a:solidFill>
                <a:srgbClr val="00B050"/>
              </a:solidFill>
            </a:endParaRPr>
          </a:p>
        </p:txBody>
      </p:sp>
    </p:spTree>
    <p:extLst>
      <p:ext uri="{BB962C8B-B14F-4D97-AF65-F5344CB8AC3E}">
        <p14:creationId xmlns:p14="http://schemas.microsoft.com/office/powerpoint/2010/main" val="339345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normAutofit/>
          </a:bodyPr>
          <a:lstStyle/>
          <a:p>
            <a:r>
              <a:rPr lang="en-US" dirty="0" smtClean="0">
                <a:solidFill>
                  <a:srgbClr val="00B050"/>
                </a:solidFill>
              </a:rPr>
              <a:t>Maryland and DC Topographic LiDAR</a:t>
            </a:r>
            <a:endParaRPr lang="en-US" dirty="0">
              <a:solidFill>
                <a:srgbClr val="00B050"/>
              </a:solidFill>
            </a:endParaRPr>
          </a:p>
        </p:txBody>
      </p:sp>
      <p:sp>
        <p:nvSpPr>
          <p:cNvPr id="3" name="Content Placeholder 2"/>
          <p:cNvSpPr>
            <a:spLocks noGrp="1"/>
          </p:cNvSpPr>
          <p:nvPr>
            <p:ph idx="1"/>
          </p:nvPr>
        </p:nvSpPr>
        <p:spPr>
          <a:xfrm>
            <a:off x="838200" y="1240972"/>
            <a:ext cx="10515600" cy="5138057"/>
          </a:xfrm>
        </p:spPr>
        <p:txBody>
          <a:bodyPr>
            <a:normAutofit/>
          </a:bodyPr>
          <a:lstStyle/>
          <a:p>
            <a:pPr lvl="1"/>
            <a:r>
              <a:rPr lang="en-US" dirty="0" smtClean="0"/>
              <a:t>2018 </a:t>
            </a:r>
            <a:r>
              <a:rPr lang="en-US" dirty="0"/>
              <a:t>QL2 Montgomery &amp; Prince George’s </a:t>
            </a:r>
          </a:p>
          <a:p>
            <a:pPr lvl="1"/>
            <a:r>
              <a:rPr lang="en-US" dirty="0"/>
              <a:t>2018 QL1 Ellicott City / Howard County</a:t>
            </a:r>
          </a:p>
          <a:p>
            <a:pPr lvl="1"/>
            <a:r>
              <a:rPr lang="en-US" dirty="0"/>
              <a:t>2019 QL2 Lower Eastern Shore: Somerset, Wicomico, Worcester </a:t>
            </a:r>
            <a:endParaRPr lang="en-US" dirty="0" smtClean="0"/>
          </a:p>
          <a:p>
            <a:pPr lvl="1"/>
            <a:r>
              <a:rPr lang="en-US" dirty="0" smtClean="0"/>
              <a:t>2018 QL2 District </a:t>
            </a:r>
            <a:r>
              <a:rPr lang="en-US" dirty="0"/>
              <a:t>of </a:t>
            </a:r>
            <a:r>
              <a:rPr lang="en-US" dirty="0" smtClean="0"/>
              <a:t>Columbia</a:t>
            </a:r>
            <a:endParaRPr lang="en-US" dirty="0"/>
          </a:p>
          <a:p>
            <a:pPr lvl="1"/>
            <a:r>
              <a:rPr lang="en-US" dirty="0" smtClean="0"/>
              <a:t>Others</a:t>
            </a:r>
            <a:r>
              <a:rPr lang="en-US" dirty="0"/>
              <a:t>?</a:t>
            </a:r>
          </a:p>
          <a:p>
            <a:pPr lvl="1"/>
            <a:endParaRPr lang="en-US" dirty="0">
              <a:solidFill>
                <a:srgbClr val="FFFF00"/>
              </a:solidFill>
            </a:endParaRPr>
          </a:p>
        </p:txBody>
      </p:sp>
    </p:spTree>
    <p:extLst>
      <p:ext uri="{BB962C8B-B14F-4D97-AF65-F5344CB8AC3E}">
        <p14:creationId xmlns:p14="http://schemas.microsoft.com/office/powerpoint/2010/main" val="294526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2B075E-F197-4788-B863-89927E0EA36B}"/>
              </a:ext>
            </a:extLst>
          </p:cNvPr>
          <p:cNvSpPr>
            <a:spLocks noGrp="1"/>
          </p:cNvSpPr>
          <p:nvPr>
            <p:ph type="title"/>
          </p:nvPr>
        </p:nvSpPr>
        <p:spPr>
          <a:xfrm>
            <a:off x="1249680" y="250826"/>
            <a:ext cx="10515600" cy="734330"/>
          </a:xfrm>
        </p:spPr>
        <p:txBody>
          <a:bodyPr>
            <a:normAutofit/>
          </a:bodyPr>
          <a:lstStyle/>
          <a:p>
            <a:pPr algn="r"/>
            <a:r>
              <a:rPr lang="en-US" dirty="0">
                <a:solidFill>
                  <a:srgbClr val="00B050"/>
                </a:solidFill>
              </a:rPr>
              <a:t>3DEP Topographic </a:t>
            </a:r>
            <a:r>
              <a:rPr lang="en-US" dirty="0" smtClean="0">
                <a:solidFill>
                  <a:srgbClr val="00B050"/>
                </a:solidFill>
              </a:rPr>
              <a:t>Lidar</a:t>
            </a:r>
            <a:endParaRPr lang="en-US" dirty="0">
              <a:solidFill>
                <a:srgbClr val="00B050"/>
              </a:solidFill>
            </a:endParaRPr>
          </a:p>
        </p:txBody>
      </p:sp>
      <p:pic>
        <p:nvPicPr>
          <p:cNvPr id="9" name="Content Placeholder 8" descr="CBay_lidar_20180201.pdf - Adobe Acrobat Reader 2017">
            <a:extLst>
              <a:ext uri="{FF2B5EF4-FFF2-40B4-BE49-F238E27FC236}">
                <a16:creationId xmlns:a16="http://schemas.microsoft.com/office/drawing/2014/main" xmlns="" id="{9F2E8FCD-5F73-4BA6-A693-8D66FE40A5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01" t="13094" r="21261" b="73"/>
          <a:stretch/>
        </p:blipFill>
        <p:spPr>
          <a:xfrm>
            <a:off x="213359" y="372746"/>
            <a:ext cx="5906335" cy="5791834"/>
          </a:xfrm>
        </p:spPr>
      </p:pic>
      <p:sp>
        <p:nvSpPr>
          <p:cNvPr id="3" name="Rectangle 2"/>
          <p:cNvSpPr/>
          <p:nvPr/>
        </p:nvSpPr>
        <p:spPr>
          <a:xfrm>
            <a:off x="6598920" y="948690"/>
            <a:ext cx="5166360" cy="5632311"/>
          </a:xfrm>
          <a:prstGeom prst="rect">
            <a:avLst/>
          </a:prstGeom>
        </p:spPr>
        <p:txBody>
          <a:bodyPr wrap="square">
            <a:spAutoFit/>
          </a:bodyPr>
          <a:lstStyle/>
          <a:p>
            <a:pPr marL="285750" indent="-285750">
              <a:buFont typeface="Arial" panose="020B0604020202020204" pitchFamily="34" charset="0"/>
              <a:buChar char="•"/>
            </a:pPr>
            <a:r>
              <a:rPr lang="en-US" dirty="0" smtClean="0"/>
              <a:t>New </a:t>
            </a:r>
            <a:r>
              <a:rPr lang="en-US" dirty="0"/>
              <a:t>Jersey (5 counties): to be acquired 2018/19. 3DEP and NJ funding</a:t>
            </a:r>
          </a:p>
          <a:p>
            <a:pPr marL="285750" indent="-285750">
              <a:buFont typeface="Arial" panose="020B0604020202020204" pitchFamily="34" charset="0"/>
              <a:buChar char="•"/>
            </a:pPr>
            <a:r>
              <a:rPr lang="en-US" dirty="0"/>
              <a:t>Pennsylvania (16 counties): acquired 2017/18. 3DEP, USGS, NRCS partnership</a:t>
            </a:r>
          </a:p>
          <a:p>
            <a:pPr marL="285750" indent="-285750">
              <a:buFont typeface="Arial" panose="020B0604020202020204" pitchFamily="34" charset="0"/>
              <a:buChar char="•"/>
            </a:pPr>
            <a:r>
              <a:rPr lang="en-US" dirty="0"/>
              <a:t>Central Virginia (10 counties)and Eastern Virginia (12 counties). 3DEP, USGS, NRCS, VGIN partnership</a:t>
            </a:r>
          </a:p>
          <a:p>
            <a:r>
              <a:rPr lang="en-US" dirty="0" smtClean="0"/>
              <a:t>*</a:t>
            </a:r>
            <a:r>
              <a:rPr lang="en-US" dirty="0"/>
              <a:t>All QL2 </a:t>
            </a:r>
            <a:r>
              <a:rPr lang="en-US" dirty="0" smtClean="0"/>
              <a:t>data</a:t>
            </a:r>
          </a:p>
          <a:p>
            <a:endParaRPr lang="en-US" dirty="0"/>
          </a:p>
          <a:p>
            <a:r>
              <a:rPr lang="en-US" dirty="0" smtClean="0"/>
              <a:t>New </a:t>
            </a:r>
            <a:r>
              <a:rPr lang="en-US" dirty="0"/>
              <a:t>dynamic elevation service using 3DEP </a:t>
            </a:r>
            <a:r>
              <a:rPr lang="en-US" dirty="0" smtClean="0"/>
              <a:t>data</a:t>
            </a:r>
          </a:p>
          <a:p>
            <a:pPr marL="285750" indent="-285750">
              <a:buFont typeface="Arial" panose="020B0604020202020204" pitchFamily="34" charset="0"/>
              <a:buChar char="•"/>
            </a:pPr>
            <a:r>
              <a:rPr lang="en-US" dirty="0" smtClean="0"/>
              <a:t>The </a:t>
            </a:r>
            <a:r>
              <a:rPr lang="en-US" dirty="0"/>
              <a:t>new elevation platform creates multi-resolution visualizations on-the-fly, allowing users to explore a variety of representations including: </a:t>
            </a:r>
            <a:r>
              <a:rPr lang="en-US" dirty="0" err="1"/>
              <a:t>hillshade</a:t>
            </a:r>
            <a:r>
              <a:rPr lang="en-US" dirty="0"/>
              <a:t>; aspect; slope; and tinted </a:t>
            </a:r>
            <a:r>
              <a:rPr lang="en-US" dirty="0" err="1"/>
              <a:t>hillshade</a:t>
            </a:r>
            <a:r>
              <a:rPr lang="en-US" dirty="0"/>
              <a:t> maps, as well as automated contours and more. In addition, Open Geospatial Consortium (OGC)  </a:t>
            </a:r>
            <a:r>
              <a:rPr lang="en-US" u="sng" dirty="0">
                <a:hlinkClick r:id="rId3"/>
              </a:rPr>
              <a:t>Web Map Service</a:t>
            </a:r>
            <a:r>
              <a:rPr lang="en-US" dirty="0"/>
              <a:t> (WMS) and </a:t>
            </a:r>
            <a:r>
              <a:rPr lang="en-US" u="sng" dirty="0">
                <a:hlinkClick r:id="rId4"/>
              </a:rPr>
              <a:t>Web Coverage Service</a:t>
            </a:r>
            <a:r>
              <a:rPr lang="en-US" dirty="0"/>
              <a:t> (WCS) interfaces are enabled to support interoperability across systems. More details and access:</a:t>
            </a:r>
          </a:p>
        </p:txBody>
      </p:sp>
    </p:spTree>
    <p:extLst>
      <p:ext uri="{BB962C8B-B14F-4D97-AF65-F5344CB8AC3E}">
        <p14:creationId xmlns:p14="http://schemas.microsoft.com/office/powerpoint/2010/main" val="300082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B894B9-4452-4BB2-919F-70DEE6DACD3C}"/>
              </a:ext>
            </a:extLst>
          </p:cNvPr>
          <p:cNvSpPr>
            <a:spLocks noGrp="1"/>
          </p:cNvSpPr>
          <p:nvPr>
            <p:ph type="title"/>
          </p:nvPr>
        </p:nvSpPr>
        <p:spPr>
          <a:xfrm>
            <a:off x="198120" y="174625"/>
            <a:ext cx="10515600" cy="756105"/>
          </a:xfrm>
        </p:spPr>
        <p:txBody>
          <a:bodyPr>
            <a:normAutofit/>
          </a:bodyPr>
          <a:lstStyle/>
          <a:p>
            <a:r>
              <a:rPr lang="en-US" dirty="0" smtClean="0">
                <a:solidFill>
                  <a:srgbClr val="00B050"/>
                </a:solidFill>
              </a:rPr>
              <a:t>Topo/Bathy</a:t>
            </a:r>
            <a:endParaRPr lang="en-US" dirty="0">
              <a:solidFill>
                <a:srgbClr val="00B050"/>
              </a:solidFill>
            </a:endParaRPr>
          </a:p>
        </p:txBody>
      </p:sp>
      <p:pic>
        <p:nvPicPr>
          <p:cNvPr id="5" name="Content Placeholder 4">
            <a:extLst>
              <a:ext uri="{FF2B5EF4-FFF2-40B4-BE49-F238E27FC236}">
                <a16:creationId xmlns:a16="http://schemas.microsoft.com/office/drawing/2014/main" xmlns="" id="{FB4523E3-300D-4697-92F4-7CFDE124B01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95160" y="406290"/>
            <a:ext cx="4954089" cy="5750669"/>
          </a:xfrm>
        </p:spPr>
      </p:pic>
      <p:sp>
        <p:nvSpPr>
          <p:cNvPr id="3" name="Rectangle 2"/>
          <p:cNvSpPr/>
          <p:nvPr/>
        </p:nvSpPr>
        <p:spPr>
          <a:xfrm>
            <a:off x="198120" y="1128850"/>
            <a:ext cx="6507480" cy="3693319"/>
          </a:xfrm>
          <a:prstGeom prst="rect">
            <a:avLst/>
          </a:prstGeom>
        </p:spPr>
        <p:txBody>
          <a:bodyPr wrap="square">
            <a:spAutoFit/>
          </a:bodyPr>
          <a:lstStyle/>
          <a:p>
            <a:r>
              <a:rPr lang="en-US" dirty="0" smtClean="0"/>
              <a:t>NOAA:  NJ</a:t>
            </a:r>
            <a:r>
              <a:rPr lang="en-US" dirty="0"/>
              <a:t>, DE, MD, VA coastal strips flown in summer 2017 by USACE as part of a coastal US 4-year cycle available from Digital Coast, classified points</a:t>
            </a:r>
            <a:r>
              <a:rPr lang="en-US" dirty="0" smtClean="0"/>
              <a:t>.</a:t>
            </a:r>
          </a:p>
          <a:p>
            <a:endParaRPr lang="en-US" dirty="0" smtClean="0"/>
          </a:p>
          <a:p>
            <a:r>
              <a:rPr lang="en-US" dirty="0"/>
              <a:t>USACE Joint Airborne Lidar Bathymetry Technical Center of Expertise (JALBTCX</a:t>
            </a:r>
            <a:r>
              <a:rPr lang="en-US" dirty="0" smtClean="0"/>
              <a:t>):  </a:t>
            </a:r>
          </a:p>
          <a:p>
            <a:pPr marL="285750" indent="-285750">
              <a:buFont typeface="Arial" panose="020B0604020202020204" pitchFamily="34" charset="0"/>
              <a:buChar char="•"/>
            </a:pPr>
            <a:r>
              <a:rPr lang="en-US" dirty="0" smtClean="0"/>
              <a:t>Topo/bathy </a:t>
            </a:r>
            <a:r>
              <a:rPr lang="en-US" dirty="0" err="1"/>
              <a:t>lidar</a:t>
            </a:r>
            <a:r>
              <a:rPr lang="en-US" dirty="0"/>
              <a:t>- mission to acquire sandy coastline/barrier islands .5- kilometer inland, and offshore to 1 kilometer</a:t>
            </a:r>
          </a:p>
          <a:p>
            <a:pPr marL="285750" indent="-285750">
              <a:buFont typeface="Arial" panose="020B0604020202020204" pitchFamily="34" charset="0"/>
              <a:buChar char="•"/>
            </a:pPr>
            <a:r>
              <a:rPr lang="en-US" dirty="0"/>
              <a:t>4-year rotating schedule, summer 2017 acquired GA. to Montauk, NY</a:t>
            </a:r>
          </a:p>
          <a:p>
            <a:pPr marL="285750" indent="-285750">
              <a:buFont typeface="Arial" panose="020B0604020202020204" pitchFamily="34" charset="0"/>
              <a:buChar char="•"/>
            </a:pPr>
            <a:r>
              <a:rPr lang="en-US" dirty="0"/>
              <a:t>Uses Coastal Zone Mapping Imaging Lidar (CZMIL)</a:t>
            </a:r>
          </a:p>
          <a:p>
            <a:pPr marL="285750" indent="-285750">
              <a:buFont typeface="Arial" panose="020B0604020202020204" pitchFamily="34" charset="0"/>
              <a:buChar char="•"/>
            </a:pPr>
            <a:r>
              <a:rPr lang="en-US" dirty="0"/>
              <a:t>NJ is published on Digital Coast, looking for MD-DE later this month</a:t>
            </a:r>
          </a:p>
        </p:txBody>
      </p:sp>
    </p:spTree>
    <p:extLst>
      <p:ext uri="{BB962C8B-B14F-4D97-AF65-F5344CB8AC3E}">
        <p14:creationId xmlns:p14="http://schemas.microsoft.com/office/powerpoint/2010/main" val="411625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50"/>
                </a:solidFill>
              </a:rPr>
              <a:t>Mobile</a:t>
            </a:r>
            <a:r>
              <a:rPr lang="en-US" sz="5400" dirty="0">
                <a:solidFill>
                  <a:srgbClr val="00B050"/>
                </a:solidFill>
              </a:rPr>
              <a:t> </a:t>
            </a:r>
            <a:r>
              <a:rPr lang="en-US" dirty="0">
                <a:solidFill>
                  <a:srgbClr val="00B050"/>
                </a:solidFill>
              </a:rPr>
              <a:t>Ground-based LiDAR </a:t>
            </a:r>
            <a:r>
              <a:rPr lang="en-US" dirty="0" smtClean="0">
                <a:solidFill>
                  <a:srgbClr val="00B050"/>
                </a:solidFill>
              </a:rPr>
              <a:t>Acquisitions</a:t>
            </a:r>
            <a:endParaRPr lang="en-US" dirty="0">
              <a:solidFill>
                <a:srgbClr val="00B050"/>
              </a:solidFill>
            </a:endParaRPr>
          </a:p>
        </p:txBody>
      </p:sp>
      <p:sp>
        <p:nvSpPr>
          <p:cNvPr id="3" name="Content Placeholder 2"/>
          <p:cNvSpPr>
            <a:spLocks noGrp="1"/>
          </p:cNvSpPr>
          <p:nvPr>
            <p:ph idx="1"/>
          </p:nvPr>
        </p:nvSpPr>
        <p:spPr/>
        <p:txBody>
          <a:bodyPr>
            <a:normAutofit/>
          </a:bodyPr>
          <a:lstStyle/>
          <a:p>
            <a:pPr lvl="1"/>
            <a:r>
              <a:rPr lang="en-US" dirty="0"/>
              <a:t>Al </a:t>
            </a:r>
            <a:r>
              <a:rPr lang="en-US" dirty="0" err="1"/>
              <a:t>Wainger</a:t>
            </a:r>
            <a:r>
              <a:rPr lang="en-US" dirty="0"/>
              <a:t>, Michael Baker </a:t>
            </a:r>
          </a:p>
          <a:p>
            <a:pPr marL="457200" lvl="1" indent="0">
              <a:buNone/>
            </a:pPr>
            <a:endParaRPr lang="en-US" dirty="0"/>
          </a:p>
          <a:p>
            <a:pPr lvl="1"/>
            <a:endParaRPr lang="en-US" dirty="0"/>
          </a:p>
          <a:p>
            <a:pPr lvl="1"/>
            <a:r>
              <a:rPr lang="en-US" dirty="0"/>
              <a:t>Mike Sheffer and Joe White, SHA </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61089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3D Nation </a:t>
            </a:r>
            <a:r>
              <a:rPr lang="en-US" dirty="0" smtClean="0">
                <a:solidFill>
                  <a:srgbClr val="00B050"/>
                </a:solidFill>
              </a:rPr>
              <a:t>Survey</a:t>
            </a:r>
            <a:endParaRPr lang="en-US" dirty="0">
              <a:solidFill>
                <a:srgbClr val="00B050"/>
              </a:solidFill>
            </a:endParaRPr>
          </a:p>
        </p:txBody>
      </p:sp>
      <p:sp>
        <p:nvSpPr>
          <p:cNvPr id="3" name="Content Placeholder 2"/>
          <p:cNvSpPr>
            <a:spLocks noGrp="1"/>
          </p:cNvSpPr>
          <p:nvPr>
            <p:ph idx="1"/>
          </p:nvPr>
        </p:nvSpPr>
        <p:spPr/>
        <p:txBody>
          <a:bodyPr/>
          <a:lstStyle/>
          <a:p>
            <a:pPr lvl="1"/>
            <a:r>
              <a:rPr lang="en-US" dirty="0"/>
              <a:t>Follow-on to 2011 NEEA Study</a:t>
            </a:r>
          </a:p>
          <a:p>
            <a:pPr lvl="1"/>
            <a:r>
              <a:rPr lang="en-US" dirty="0" smtClean="0"/>
              <a:t>MD </a:t>
            </a:r>
            <a:r>
              <a:rPr lang="en-US" dirty="0"/>
              <a:t>Participants: </a:t>
            </a:r>
            <a:r>
              <a:rPr lang="en-US" dirty="0" err="1"/>
              <a:t>DoIT</a:t>
            </a:r>
            <a:r>
              <a:rPr lang="en-US" dirty="0"/>
              <a:t>, DNR, MDE, ESRGC, </a:t>
            </a:r>
            <a:r>
              <a:rPr lang="en-US" dirty="0" smtClean="0"/>
              <a:t>others? </a:t>
            </a:r>
            <a:endParaRPr lang="en-US" dirty="0"/>
          </a:p>
          <a:p>
            <a:pPr lvl="1"/>
            <a:r>
              <a:rPr lang="en-US" dirty="0"/>
              <a:t>Other participants: Feds, non-profit, academic sector</a:t>
            </a:r>
          </a:p>
          <a:p>
            <a:pPr lvl="1"/>
            <a:r>
              <a:rPr lang="en-US" dirty="0"/>
              <a:t>What’s next? – </a:t>
            </a:r>
            <a:r>
              <a:rPr lang="en-US" i="1" dirty="0"/>
              <a:t>Dewberry survey tabulation &amp; initial analysis, workshop with state participants, final analysis- report and recommendation.</a:t>
            </a:r>
          </a:p>
          <a:p>
            <a:pPr marL="0" indent="0">
              <a:buNone/>
            </a:pPr>
            <a:endParaRPr lang="en-US" dirty="0"/>
          </a:p>
        </p:txBody>
      </p:sp>
    </p:spTree>
    <p:extLst>
      <p:ext uri="{BB962C8B-B14F-4D97-AF65-F5344CB8AC3E}">
        <p14:creationId xmlns:p14="http://schemas.microsoft.com/office/powerpoint/2010/main" val="128451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BDDC9-A080-47DD-956E-826F77D62757}"/>
              </a:ext>
            </a:extLst>
          </p:cNvPr>
          <p:cNvSpPr>
            <a:spLocks noGrp="1"/>
          </p:cNvSpPr>
          <p:nvPr>
            <p:ph type="title"/>
          </p:nvPr>
        </p:nvSpPr>
        <p:spPr>
          <a:xfrm>
            <a:off x="838200" y="365126"/>
            <a:ext cx="10515600" cy="756104"/>
          </a:xfrm>
        </p:spPr>
        <p:txBody>
          <a:bodyPr>
            <a:normAutofit/>
          </a:bodyPr>
          <a:lstStyle/>
          <a:p>
            <a:r>
              <a:rPr lang="en-US" dirty="0">
                <a:solidFill>
                  <a:srgbClr val="00B050"/>
                </a:solidFill>
              </a:rPr>
              <a:t>Coastal National Elevation Dataset</a:t>
            </a:r>
          </a:p>
        </p:txBody>
      </p:sp>
      <p:sp>
        <p:nvSpPr>
          <p:cNvPr id="3" name="Content Placeholder 2">
            <a:extLst>
              <a:ext uri="{FF2B5EF4-FFF2-40B4-BE49-F238E27FC236}">
                <a16:creationId xmlns:a16="http://schemas.microsoft.com/office/drawing/2014/main" xmlns="" id="{847CD8CD-F9F8-4724-85DF-75723DD9C278}"/>
              </a:ext>
            </a:extLst>
          </p:cNvPr>
          <p:cNvSpPr>
            <a:spLocks noGrp="1"/>
          </p:cNvSpPr>
          <p:nvPr>
            <p:ph idx="1"/>
          </p:nvPr>
        </p:nvSpPr>
        <p:spPr>
          <a:xfrm>
            <a:off x="838200" y="1240971"/>
            <a:ext cx="10515600" cy="5290458"/>
          </a:xfrm>
        </p:spPr>
        <p:txBody>
          <a:bodyPr>
            <a:normAutofit fontScale="85000" lnSpcReduction="20000"/>
          </a:bodyPr>
          <a:lstStyle/>
          <a:p>
            <a:r>
              <a:rPr lang="en-US" b="1" dirty="0" err="1"/>
              <a:t>Topobathymetric</a:t>
            </a:r>
            <a:r>
              <a:rPr lang="en-US" b="1" dirty="0"/>
              <a:t> Elevation Model of Chesapeake Bay </a:t>
            </a:r>
          </a:p>
          <a:p>
            <a:r>
              <a:rPr lang="en-US" dirty="0"/>
              <a:t>Hurricane Sandy had significant impacts throughout the Chesapeake Bay, altering the topography and ecosystems of this populous coastal region. In response to the storm, the </a:t>
            </a:r>
            <a:r>
              <a:rPr lang="en-US" dirty="0">
                <a:hlinkClick r:id="rId2"/>
              </a:rPr>
              <a:t>U.S. Geological Survey (USGS) Coastal and Marine Geology Program</a:t>
            </a:r>
            <a:r>
              <a:rPr lang="en-US" dirty="0"/>
              <a:t> in collaboration with </a:t>
            </a:r>
            <a:r>
              <a:rPr lang="en-US" dirty="0">
                <a:hlinkClick r:id="rId3"/>
              </a:rPr>
              <a:t>USGS National Geospatial Program</a:t>
            </a:r>
            <a:r>
              <a:rPr lang="en-US" dirty="0"/>
              <a:t>, and </a:t>
            </a:r>
            <a:r>
              <a:rPr lang="en-US" dirty="0">
                <a:hlinkClick r:id="rId4"/>
              </a:rPr>
              <a:t>National Oceanic and Atmospheric Administration</a:t>
            </a:r>
            <a:r>
              <a:rPr lang="en-US" dirty="0"/>
              <a:t> developed three-dimensional (3D) </a:t>
            </a:r>
            <a:r>
              <a:rPr lang="en-US" dirty="0" err="1"/>
              <a:t>topobathymetric</a:t>
            </a:r>
            <a:r>
              <a:rPr lang="en-US" dirty="0"/>
              <a:t> elevation models for the Chesapeake Bay area. </a:t>
            </a:r>
            <a:br>
              <a:rPr lang="en-US" dirty="0"/>
            </a:br>
            <a:r>
              <a:rPr lang="en-US" dirty="0"/>
              <a:t/>
            </a:r>
            <a:br>
              <a:rPr lang="en-US" dirty="0"/>
            </a:br>
            <a:r>
              <a:rPr lang="en-US" dirty="0"/>
              <a:t>Chesapeake Bay, the largest estuary in the contiguous United States, lies inland from the Atlantic Ocean, and is surrounded by Maryland and Virginia. Numerous major rivers and streams, such as the Susquehanna and Potomac Rivers, drain through the Washington, D.C. and Baltimore megalopolis into the Chesapeake Bay. </a:t>
            </a:r>
            <a:br>
              <a:rPr lang="en-US" dirty="0"/>
            </a:br>
            <a:r>
              <a:rPr lang="en-US" dirty="0"/>
              <a:t/>
            </a:r>
            <a:br>
              <a:rPr lang="en-US" dirty="0"/>
            </a:br>
            <a:r>
              <a:rPr lang="en-US" dirty="0"/>
              <a:t>Additional information about </a:t>
            </a:r>
            <a:r>
              <a:rPr lang="en-US" dirty="0" err="1"/>
              <a:t>topobathymetric</a:t>
            </a:r>
            <a:r>
              <a:rPr lang="en-US" dirty="0"/>
              <a:t> elevation models is available online at </a:t>
            </a:r>
            <a:r>
              <a:rPr lang="en-US" dirty="0">
                <a:hlinkClick r:id="rId5"/>
              </a:rPr>
              <a:t>https://lta.cr.usgs.gov/coned_tbdem</a:t>
            </a:r>
            <a:r>
              <a:rPr lang="en-US" dirty="0"/>
              <a:t>. </a:t>
            </a:r>
            <a:br>
              <a:rPr lang="en-US" dirty="0"/>
            </a:br>
            <a:r>
              <a:rPr lang="en-US" dirty="0"/>
              <a:t/>
            </a:r>
            <a:br>
              <a:rPr lang="en-US" dirty="0"/>
            </a:br>
            <a:r>
              <a:rPr lang="en-US" dirty="0"/>
              <a:t>To view or download the Chesapeake Bay </a:t>
            </a:r>
            <a:r>
              <a:rPr lang="en-US" dirty="0" err="1"/>
              <a:t>topobathymetric</a:t>
            </a:r>
            <a:r>
              <a:rPr lang="en-US" dirty="0"/>
              <a:t> elevation model, visit the </a:t>
            </a:r>
            <a:r>
              <a:rPr lang="en-US" dirty="0" err="1">
                <a:hlinkClick r:id="rId6"/>
              </a:rPr>
              <a:t>CoNED</a:t>
            </a:r>
            <a:r>
              <a:rPr lang="en-US" dirty="0">
                <a:hlinkClick r:id="rId6"/>
              </a:rPr>
              <a:t> Project Viewer</a:t>
            </a:r>
            <a:r>
              <a:rPr lang="en-US" dirty="0"/>
              <a:t>, </a:t>
            </a:r>
            <a:r>
              <a:rPr lang="en-US" dirty="0">
                <a:hlinkClick r:id="rId7"/>
              </a:rPr>
              <a:t>USGS </a:t>
            </a:r>
            <a:r>
              <a:rPr lang="en-US" dirty="0" err="1">
                <a:hlinkClick r:id="rId7"/>
              </a:rPr>
              <a:t>EarthExplorer</a:t>
            </a:r>
            <a:r>
              <a:rPr lang="en-US" dirty="0"/>
              <a:t> or </a:t>
            </a:r>
            <a:r>
              <a:rPr lang="en-US" i="1" dirty="0">
                <a:hlinkClick r:id="rId8"/>
              </a:rPr>
              <a:t>The National Map</a:t>
            </a:r>
            <a:r>
              <a:rPr lang="en-US" dirty="0">
                <a:hlinkClick r:id="rId8"/>
              </a:rPr>
              <a:t> Viewer</a:t>
            </a:r>
            <a:r>
              <a:rPr lang="en-US" dirty="0"/>
              <a:t>. </a:t>
            </a:r>
          </a:p>
        </p:txBody>
      </p:sp>
    </p:spTree>
    <p:extLst>
      <p:ext uri="{BB962C8B-B14F-4D97-AF65-F5344CB8AC3E}">
        <p14:creationId xmlns:p14="http://schemas.microsoft.com/office/powerpoint/2010/main" val="1583462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BBEB5-0A91-436E-B776-218A4628F43F}"/>
              </a:ext>
            </a:extLst>
          </p:cNvPr>
          <p:cNvSpPr>
            <a:spLocks noGrp="1"/>
          </p:cNvSpPr>
          <p:nvPr>
            <p:ph type="title"/>
          </p:nvPr>
        </p:nvSpPr>
        <p:spPr>
          <a:xfrm>
            <a:off x="838200" y="365126"/>
            <a:ext cx="10515600" cy="689179"/>
          </a:xfrm>
        </p:spPr>
        <p:txBody>
          <a:bodyPr>
            <a:noAutofit/>
          </a:bodyPr>
          <a:lstStyle/>
          <a:p>
            <a:r>
              <a:rPr lang="en-US" dirty="0">
                <a:solidFill>
                  <a:srgbClr val="00B050"/>
                </a:solidFill>
              </a:rPr>
              <a:t>Coastal National Elevation Dataset</a:t>
            </a:r>
          </a:p>
        </p:txBody>
      </p:sp>
      <p:pic>
        <p:nvPicPr>
          <p:cNvPr id="2050" name="Picture 2" descr="Click here for CoNED viewer">
            <a:hlinkClick r:id="rId2"/>
            <a:extLst>
              <a:ext uri="{FF2B5EF4-FFF2-40B4-BE49-F238E27FC236}">
                <a16:creationId xmlns:a16="http://schemas.microsoft.com/office/drawing/2014/main" xmlns="" id="{D4C2B99E-BC0F-4269-BB17-716D49E2C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546" y="1231976"/>
            <a:ext cx="7344031" cy="520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28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TM03457515[[fn=View]]</Template>
  <TotalTime>2112</TotalTime>
  <Words>606</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Elevation Work Group Updates TUgis 2018  Room 3216  12:30p-1:30p Call-in  information (301)883-6600; Code: 418191#</vt:lpstr>
      <vt:lpstr>Agenda</vt:lpstr>
      <vt:lpstr>Maryland and DC Topographic LiDAR</vt:lpstr>
      <vt:lpstr>3DEP Topographic Lidar</vt:lpstr>
      <vt:lpstr>Topo/Bathy</vt:lpstr>
      <vt:lpstr>Mobile Ground-based LiDAR Acquisitions</vt:lpstr>
      <vt:lpstr>3D Nation Survey</vt:lpstr>
      <vt:lpstr>Coastal National Elevation Dataset</vt:lpstr>
      <vt:lpstr>Coastal National Elevation Dataset</vt:lpstr>
      <vt:lpstr>MD iMAP: Products and Services</vt:lpstr>
      <vt:lpstr>Work Group Initiatives</vt:lpstr>
      <vt:lpstr>Feedback/Discussion</vt:lpstr>
    </vt:vector>
  </TitlesOfParts>
  <Company>Salisbury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Elevation Work Group</dc:title>
  <dc:creator>Erin Silva</dc:creator>
  <cp:lastModifiedBy>Erin Silva</cp:lastModifiedBy>
  <cp:revision>91</cp:revision>
  <dcterms:created xsi:type="dcterms:W3CDTF">2018-07-19T19:24:42Z</dcterms:created>
  <dcterms:modified xsi:type="dcterms:W3CDTF">2018-08-07T20:46:07Z</dcterms:modified>
</cp:coreProperties>
</file>