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86" r:id="rId4"/>
    <p:sldId id="288" r:id="rId5"/>
    <p:sldId id="287" r:id="rId6"/>
    <p:sldId id="289" r:id="rId7"/>
    <p:sldId id="292" r:id="rId8"/>
    <p:sldId id="295" r:id="rId9"/>
    <p:sldId id="294" r:id="rId10"/>
    <p:sldId id="293" r:id="rId11"/>
    <p:sldId id="296" r:id="rId12"/>
    <p:sldId id="297" r:id="rId13"/>
    <p:sldId id="298" r:id="rId14"/>
    <p:sldId id="290" r:id="rId15"/>
    <p:sldId id="29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7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8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F30CB-0A0F-44BE-8AB9-C97BC499F022}" type="datetimeFigureOut">
              <a:rPr lang="en-US" smtClean="0"/>
              <a:t>08/07/2018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BB19D-A0F8-4405-8B6C-ABB40CCB6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3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BB19D-A0F8-4405-8B6C-ABB40CCB69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7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450-542B-4799-BF3A-90CDA40870C9}" type="datetimeFigureOut">
              <a:rPr lang="en-US" smtClean="0"/>
              <a:t>08/07/2018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FD2A-2C1E-48FA-9E89-0BF473D41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29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450-542B-4799-BF3A-90CDA40870C9}" type="datetimeFigureOut">
              <a:rPr lang="en-US" smtClean="0"/>
              <a:t>08/07/2018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FD2A-2C1E-48FA-9E89-0BF473D41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41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450-542B-4799-BF3A-90CDA40870C9}" type="datetimeFigureOut">
              <a:rPr lang="en-US" smtClean="0"/>
              <a:t>08/07/2018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FD2A-2C1E-48FA-9E89-0BF473D41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2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450-542B-4799-BF3A-90CDA40870C9}" type="datetimeFigureOut">
              <a:rPr lang="en-US" smtClean="0"/>
              <a:t>08/07/2018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FD2A-2C1E-48FA-9E89-0BF473D41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04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450-542B-4799-BF3A-90CDA40870C9}" type="datetimeFigureOut">
              <a:rPr lang="en-US" smtClean="0"/>
              <a:t>08/07/2018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FD2A-2C1E-48FA-9E89-0BF473D41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5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450-542B-4799-BF3A-90CDA40870C9}" type="datetimeFigureOut">
              <a:rPr lang="en-US" smtClean="0"/>
              <a:t>08/07/2018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FD2A-2C1E-48FA-9E89-0BF473D41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95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450-542B-4799-BF3A-90CDA40870C9}" type="datetimeFigureOut">
              <a:rPr lang="en-US" smtClean="0"/>
              <a:t>08/07/2018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FD2A-2C1E-48FA-9E89-0BF473D41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93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450-542B-4799-BF3A-90CDA40870C9}" type="datetimeFigureOut">
              <a:rPr lang="en-US" smtClean="0"/>
              <a:t>08/07/2018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FD2A-2C1E-48FA-9E89-0BF473D41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16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450-542B-4799-BF3A-90CDA40870C9}" type="datetimeFigureOut">
              <a:rPr lang="en-US" smtClean="0"/>
              <a:t>08/07/2018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FD2A-2C1E-48FA-9E89-0BF473D41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68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450-542B-4799-BF3A-90CDA40870C9}" type="datetimeFigureOut">
              <a:rPr lang="en-US" smtClean="0"/>
              <a:t>08/07/2018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FD2A-2C1E-48FA-9E89-0BF473D41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84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450-542B-4799-BF3A-90CDA40870C9}" type="datetimeFigureOut">
              <a:rPr lang="en-US" smtClean="0"/>
              <a:t>08/07/2018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FD2A-2C1E-48FA-9E89-0BF473D41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7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D3450-542B-4799-BF3A-90CDA40870C9}" type="datetimeFigureOut">
              <a:rPr lang="en-US" smtClean="0"/>
              <a:t>08/07/2018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BFD2A-2C1E-48FA-9E89-0BF473D41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7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maps.poledata.net:443/publications/MD404-Imagery/index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882130" y="0"/>
            <a:ext cx="230987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696433" y="0"/>
            <a:ext cx="28135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762874" y="0"/>
            <a:ext cx="28135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825420" y="0"/>
            <a:ext cx="28135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12" y="3429000"/>
            <a:ext cx="9279988" cy="2864301"/>
          </a:xfrm>
          <a:prstGeom prst="rect">
            <a:avLst/>
          </a:prstGeom>
          <a:ln w="12700">
            <a:noFill/>
          </a:ln>
        </p:spPr>
      </p:pic>
      <p:sp>
        <p:nvSpPr>
          <p:cNvPr id="4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1462825"/>
            <a:ext cx="11877040" cy="1323439"/>
          </a:xfrm>
          <a:prstGeom prst="rect">
            <a:avLst/>
          </a:prstGeom>
          <a:solidFill>
            <a:srgbClr val="397DC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MD 404 Mobile LIDAR Pilot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MDOT - SHA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65812" y="416488"/>
            <a:ext cx="1342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920474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9373"/>
          </a:xfrm>
        </p:spPr>
      </p:pic>
    </p:spTree>
    <p:extLst>
      <p:ext uri="{BB962C8B-B14F-4D97-AF65-F5344CB8AC3E}">
        <p14:creationId xmlns:p14="http://schemas.microsoft.com/office/powerpoint/2010/main" val="784538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79419"/>
          </a:xfrm>
        </p:spPr>
      </p:pic>
    </p:spTree>
    <p:extLst>
      <p:ext uri="{BB962C8B-B14F-4D97-AF65-F5344CB8AC3E}">
        <p14:creationId xmlns:p14="http://schemas.microsoft.com/office/powerpoint/2010/main" val="1624875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677437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102"/>
          </a:xfrm>
        </p:spPr>
      </p:pic>
    </p:spTree>
    <p:extLst>
      <p:ext uri="{BB962C8B-B14F-4D97-AF65-F5344CB8AC3E}">
        <p14:creationId xmlns:p14="http://schemas.microsoft.com/office/powerpoint/2010/main" val="303130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1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3021"/>
            <a:ext cx="12191999" cy="688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288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4825" y="393700"/>
            <a:ext cx="4229100" cy="1325563"/>
          </a:xfrm>
        </p:spPr>
        <p:txBody>
          <a:bodyPr/>
          <a:lstStyle/>
          <a:p>
            <a:r>
              <a:rPr lang="en-US" b="1" dirty="0"/>
              <a:t>Orbit Web Viewer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350" y="2149475"/>
            <a:ext cx="11068050" cy="784225"/>
          </a:xfrm>
        </p:spPr>
        <p:txBody>
          <a:bodyPr/>
          <a:lstStyle/>
          <a:p>
            <a:r>
              <a:rPr lang="en-US" dirty="0">
                <a:hlinkClick r:id="rId2"/>
              </a:rPr>
              <a:t>http://maps.poledata.net:443/publications/MD404-Imagery/index.html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396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92" y="407329"/>
            <a:ext cx="7630551" cy="125266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Mobile LIDAR System (MLS)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286" y="1315329"/>
            <a:ext cx="11086514" cy="5542671"/>
          </a:xfrm>
        </p:spPr>
        <p:txBody>
          <a:bodyPr>
            <a:normAutofit/>
          </a:bodyPr>
          <a:lstStyle/>
          <a:p>
            <a:r>
              <a:rPr lang="en-US" sz="2200" b="1" dirty="0"/>
              <a:t>Mobile LiDAR (Light Detection and Ranging): </a:t>
            </a:r>
            <a:r>
              <a:rPr lang="en-US" sz="2200" dirty="0"/>
              <a:t>Imaging system that collect geospatial data by measuring the distance to a target by illuminating that target with a laser light. Mobile systems collect up to 1.4 million 3D points of data at highway speed at a range of approximately 100 meters.</a:t>
            </a:r>
            <a:r>
              <a:rPr lang="en-US" sz="2400" dirty="0"/>
              <a:t> </a:t>
            </a:r>
            <a:r>
              <a:rPr lang="en-US" sz="2200" dirty="0"/>
              <a:t> Images from high definition cameras (resolution up to 3296 x 2472 pixels) that can capture a selectable rate of 100 to 500 frames per mile.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2" y="3235237"/>
            <a:ext cx="5797863" cy="33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22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1243" y="1620814"/>
            <a:ext cx="11155680" cy="142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en-US" dirty="0"/>
              <a:t>Project area of Maryland State Highway Route 404, from the interchange with U.S. Highway 50 (near Wye Mills) and terminating at the Highway 404/Business 404 interchange west of Denton (approximately 11.5 miles). </a:t>
            </a:r>
          </a:p>
          <a:p>
            <a:pPr marL="34290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endParaRPr lang="en-US" dirty="0"/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00933" y="610111"/>
            <a:ext cx="5556458" cy="721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MD 404 widening project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762" y="2425149"/>
            <a:ext cx="8204558" cy="422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45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1182" y="1839475"/>
            <a:ext cx="111556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Mobile LiDAR Mission Plan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Photographs captured in JPG format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Calibrated LIDAR 3D point cloud in LAS and POD formats (can be used in </a:t>
            </a:r>
            <a:r>
              <a:rPr lang="en-US" sz="2800" dirty="0" err="1"/>
              <a:t>Microstation</a:t>
            </a:r>
            <a:r>
              <a:rPr lang="en-US" sz="2800" dirty="0"/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http:// link to Michael Baker’s 3D Streaming Orbit environment for visualization and measurement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ESRI Geodatabase in accordance with approved Data Dictionary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WebViewer</a:t>
            </a:r>
            <a:r>
              <a:rPr lang="en-US" sz="2800" dirty="0"/>
              <a:t> training session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Recorded session on LiDAR point cloud integration with </a:t>
            </a:r>
            <a:r>
              <a:rPr lang="en-US" sz="2800" dirty="0" err="1"/>
              <a:t>MicroStation</a:t>
            </a:r>
            <a:endParaRPr lang="en-US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442715" y="659806"/>
            <a:ext cx="2805576" cy="721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Deliverables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21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9759" y="629989"/>
            <a:ext cx="8782789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MD 404 - 3D Point Cloud Data Extraction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9940" y="1647490"/>
            <a:ext cx="38497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Barriers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Bridge Decks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Mowable</a:t>
            </a:r>
            <a:r>
              <a:rPr lang="en-US" sz="2800" dirty="0"/>
              <a:t> Areas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Curve and Grade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Cross Slope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Lane Information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Shoulder Information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Median Information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89" y="1647490"/>
            <a:ext cx="7118902" cy="465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27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08634" y="1671603"/>
            <a:ext cx="440777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Sign Panels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Sign Installs (posts, etc.)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Lightpoles</a:t>
            </a:r>
            <a:endParaRPr lang="en-US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Lighting Panels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Lighting Signs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Raised Pavement Markings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Rumble Strips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Painted Lines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659759" y="629989"/>
            <a:ext cx="8782789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MD 404 - 3D Point Cloud Data Extraction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21" y="1639954"/>
            <a:ext cx="7180374" cy="4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42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217"/>
          </a:xfrm>
        </p:spPr>
      </p:pic>
    </p:spTree>
    <p:extLst>
      <p:ext uri="{BB962C8B-B14F-4D97-AF65-F5344CB8AC3E}">
        <p14:creationId xmlns:p14="http://schemas.microsoft.com/office/powerpoint/2010/main" val="2306236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0351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650"/>
          </a:xfrm>
        </p:spPr>
      </p:pic>
    </p:spTree>
    <p:extLst>
      <p:ext uri="{BB962C8B-B14F-4D97-AF65-F5344CB8AC3E}">
        <p14:creationId xmlns:p14="http://schemas.microsoft.com/office/powerpoint/2010/main" val="1857306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255</Words>
  <Application>Microsoft Office PowerPoint</Application>
  <PresentationFormat>Widescreen</PresentationFormat>
  <Paragraphs>36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Times New Roman</vt:lpstr>
      <vt:lpstr>Office Theme</vt:lpstr>
      <vt:lpstr>MD 404 Mobile LIDAR Pilot MDOT - SHA</vt:lpstr>
      <vt:lpstr>Mobile LIDAR System (MLS)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Orbit Web Viewer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LIDAR Asset Data Comparison MDO</dc:title>
  <dc:creator>Joseph White</dc:creator>
  <cp:lastModifiedBy>Joseph White</cp:lastModifiedBy>
  <cp:revision>66</cp:revision>
  <dcterms:created xsi:type="dcterms:W3CDTF">2017-06-28T12:07:24Z</dcterms:created>
  <dcterms:modified xsi:type="dcterms:W3CDTF">2018-08-07T15:55:51Z</dcterms:modified>
</cp:coreProperties>
</file>