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Lst>
  <p:sldSz cy="5143500" cx="9144000"/>
  <p:notesSz cx="6858000" cy="9144000"/>
  <p:embeddedFontLst>
    <p:embeddedFont>
      <p:font typeface="Corbel"/>
      <p:regular r:id="rId18"/>
      <p:bold r:id="rId19"/>
      <p:italic r:id="rId20"/>
      <p:boldItalic r:id="rId21"/>
    </p:embeddedFont>
    <p:embeddedFont>
      <p:font typeface="Source Sans Pr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6" roundtripDataSignature="AMtx7mi8eZAPrXDLu6grOZB8aNImEafd9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FD89CE24-C8ED-451C-AEDC-796646FAE70F}">
  <a:tblStyle styleId="{FD89CE24-C8ED-451C-AEDC-796646FAE70F}" styleName="Table_0">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1D78CBEC-6A7D-459E-B083-8AA241FC15AF}" styleName="Table_1">
    <a:wholeTbl>
      <a:tcTxStyle b="off" i="off">
        <a:font>
          <a:latin typeface="Calibri"/>
          <a:ea typeface="Calibri"/>
          <a:cs typeface="Calibri"/>
        </a:font>
        <a:schemeClr val="dk1"/>
      </a:tcTxStyle>
      <a:tcStyle>
        <a:tcBdr>
          <a:left>
            <a:ln cap="flat" cmpd="sng" w="12700">
              <a:solidFill>
                <a:schemeClr val="dk1"/>
              </a:solidFill>
              <a:prstDash val="solid"/>
              <a:round/>
              <a:headEnd len="sm" w="sm" type="none"/>
              <a:tailEnd len="sm" w="sm" type="none"/>
            </a:ln>
          </a:left>
          <a:right>
            <a:ln cap="flat" cmpd="sng" w="12700">
              <a:solidFill>
                <a:schemeClr val="dk1"/>
              </a:solidFill>
              <a:prstDash val="solid"/>
              <a:round/>
              <a:headEnd len="sm" w="sm" type="none"/>
              <a:tailEnd len="sm" w="sm" type="none"/>
            </a:ln>
          </a:right>
          <a:top>
            <a:ln cap="flat" cmpd="sng" w="12700">
              <a:solidFill>
                <a:schemeClr val="dk1"/>
              </a:solidFill>
              <a:prstDash val="solid"/>
              <a:round/>
              <a:headEnd len="sm" w="sm" type="none"/>
              <a:tailEnd len="sm" w="sm" type="none"/>
            </a:ln>
          </a:top>
          <a:bottom>
            <a:ln cap="flat" cmpd="sng" w="12700">
              <a:solidFill>
                <a:schemeClr val="dk1"/>
              </a:solidFill>
              <a:prstDash val="solid"/>
              <a:round/>
              <a:headEnd len="sm" w="sm" type="none"/>
              <a:tailEnd len="sm" w="sm" type="none"/>
            </a:ln>
          </a:bottom>
          <a:insideH>
            <a:ln cap="flat" cmpd="sng" w="12700">
              <a:solidFill>
                <a:schemeClr val="dk1"/>
              </a:solidFill>
              <a:prstDash val="solid"/>
              <a:round/>
              <a:headEnd len="sm" w="sm" type="none"/>
              <a:tailEnd len="sm" w="sm" type="none"/>
            </a:ln>
          </a:insideH>
          <a:insideV>
            <a:ln cap="flat" cmpd="sng" w="12700">
              <a:solidFill>
                <a:schemeClr val="dk1"/>
              </a:solidFill>
              <a:prstDash val="solid"/>
              <a:round/>
              <a:headEnd len="sm" w="sm" type="none"/>
              <a:tailEnd len="sm" w="sm" type="none"/>
            </a:ln>
          </a:insideV>
        </a:tcBdr>
        <a:fill>
          <a:solidFill>
            <a:srgbClr val="FFFFFF">
              <a:alpha val="0"/>
            </a:srgbClr>
          </a:solidFill>
        </a:fill>
      </a:tcStyle>
    </a:wholeTbl>
    <a:band1H>
      <a:tcTxStyle/>
      <a:tcStyle>
        <a:fill>
          <a:solidFill>
            <a:schemeClr val="dk1">
              <a:alpha val="20000"/>
            </a:schemeClr>
          </a:solidFill>
        </a:fill>
      </a:tcStyle>
    </a:band1H>
    <a:band2H>
      <a:tcTxStyle/>
    </a:band2H>
    <a:band1V>
      <a:tcTxStyle/>
      <a:tcStyle>
        <a:fill>
          <a:solidFill>
            <a:schemeClr val="dk1">
              <a:alpha val="20000"/>
            </a:schemeClr>
          </a:solidFill>
        </a:fill>
      </a:tcStyle>
    </a:band1V>
    <a:band2V>
      <a:tcTxStyle/>
    </a:band2V>
    <a:lastCol>
      <a:tcTxStyle b="on" i="off"/>
    </a:lastCol>
    <a:firstCol>
      <a:tcTxStyle b="on" i="off"/>
    </a:firstCol>
    <a:lastRow>
      <a:tcTxStyle b="on" i="off"/>
      <a:tcStyle>
        <a:tcBdr>
          <a:top>
            <a:ln cap="flat" cmpd="sng" w="50800">
              <a:solidFill>
                <a:schemeClr val="dk1"/>
              </a:solidFill>
              <a:prstDash val="solid"/>
              <a:round/>
              <a:headEnd len="sm" w="sm" type="none"/>
              <a:tailEnd len="sm" w="sm" type="none"/>
            </a:ln>
          </a:top>
        </a:tcBdr>
        <a:fill>
          <a:solidFill>
            <a:srgbClr val="FFFFFF">
              <a:alpha val="0"/>
            </a:srgbClr>
          </a:solidFill>
        </a:fill>
      </a:tcStyle>
    </a:lastRow>
    <a:seCell>
      <a:tcTxStyle/>
    </a:seCell>
    <a:swCell>
      <a:tcTxStyle/>
    </a:swCell>
    <a:firstRow>
      <a:tcTxStyle b="on" i="off"/>
      <a:tcStyle>
        <a:tcBdr>
          <a:bottom>
            <a:ln cap="flat" cmpd="sng" w="25400">
              <a:solidFill>
                <a:schemeClr val="dk1"/>
              </a:solidFill>
              <a:prstDash val="solid"/>
              <a:round/>
              <a:headEnd len="sm" w="sm" type="none"/>
              <a:tailEnd len="sm" w="sm" type="none"/>
            </a:ln>
          </a:bottom>
        </a:tcBdr>
        <a:fill>
          <a:solidFill>
            <a:srgbClr val="FFFFFF">
              <a:alpha val="0"/>
            </a:srgbClr>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Corbel-italic.fntdata"/><Relationship Id="rId22" Type="http://schemas.openxmlformats.org/officeDocument/2006/relationships/font" Target="fonts/SourceSansPro-regular.fntdata"/><Relationship Id="rId21" Type="http://schemas.openxmlformats.org/officeDocument/2006/relationships/font" Target="fonts/Corbel-boldItalic.fntdata"/><Relationship Id="rId24" Type="http://schemas.openxmlformats.org/officeDocument/2006/relationships/font" Target="fonts/SourceSansPro-italic.fntdata"/><Relationship Id="rId23" Type="http://schemas.openxmlformats.org/officeDocument/2006/relationships/font" Target="fonts/SourceSansPr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customschemas.google.com/relationships/presentationmetadata" Target="metadata"/><Relationship Id="rId25" Type="http://schemas.openxmlformats.org/officeDocument/2006/relationships/font" Target="fonts/SourceSansPro-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font" Target="fonts/Corbel-bold.fntdata"/><Relationship Id="rId18" Type="http://schemas.openxmlformats.org/officeDocument/2006/relationships/font" Target="fonts/Corbe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2" name="Google Shape;152;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9" name="Google Shape;15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 name="Shape 27"/>
        <p:cNvGrpSpPr/>
        <p:nvPr/>
      </p:nvGrpSpPr>
      <p:grpSpPr>
        <a:xfrm>
          <a:off x="0" y="0"/>
          <a:ext cx="0" cy="0"/>
          <a:chOff x="0" y="0"/>
          <a:chExt cx="0" cy="0"/>
        </a:xfrm>
      </p:grpSpPr>
      <p:sp>
        <p:nvSpPr>
          <p:cNvPr id="28" name="Google Shape;28;p13"/>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3600"/>
              <a:buFont typeface="Calibri"/>
              <a:buNone/>
              <a:defRPr sz="3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3"/>
          <p:cNvSpPr txBox="1"/>
          <p:nvPr>
            <p:ph idx="1" type="body"/>
          </p:nvPr>
        </p:nvSpPr>
        <p:spPr>
          <a:xfrm>
            <a:off x="457200" y="1885951"/>
            <a:ext cx="8229600" cy="2708672"/>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14325" lvl="1" marL="914400" algn="l">
              <a:spcBef>
                <a:spcPts val="360"/>
              </a:spcBef>
              <a:spcAft>
                <a:spcPts val="0"/>
              </a:spcAft>
              <a:buSzPts val="1350"/>
              <a:buChar char="–"/>
              <a:defRPr/>
            </a:lvl2pPr>
            <a:lvl3pPr indent="-314325" lvl="2" marL="1371600" algn="l">
              <a:spcBef>
                <a:spcPts val="360"/>
              </a:spcBef>
              <a:spcAft>
                <a:spcPts val="0"/>
              </a:spcAft>
              <a:buSzPts val="135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0" name="Google Shape;30;p1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0" name="Shape 100"/>
        <p:cNvGrpSpPr/>
        <p:nvPr/>
      </p:nvGrpSpPr>
      <p:grpSpPr>
        <a:xfrm>
          <a:off x="0" y="0"/>
          <a:ext cx="0" cy="0"/>
          <a:chOff x="0" y="0"/>
          <a:chExt cx="0" cy="0"/>
        </a:xfrm>
      </p:grpSpPr>
      <p:sp>
        <p:nvSpPr>
          <p:cNvPr id="101" name="Google Shape;101;p2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2" name="Google Shape;102;p22"/>
          <p:cNvSpPr txBox="1"/>
          <p:nvPr>
            <p:ph idx="1" type="body"/>
          </p:nvPr>
        </p:nvSpPr>
        <p:spPr>
          <a:xfrm rot="5400000">
            <a:off x="2874764" y="-1217413"/>
            <a:ext cx="3394472" cy="8229600"/>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14325" lvl="1" marL="914400" algn="l">
              <a:spcBef>
                <a:spcPts val="360"/>
              </a:spcBef>
              <a:spcAft>
                <a:spcPts val="0"/>
              </a:spcAft>
              <a:buSzPts val="1350"/>
              <a:buChar char="–"/>
              <a:defRPr/>
            </a:lvl2pPr>
            <a:lvl3pPr indent="-314325" lvl="2" marL="1371600" algn="l">
              <a:spcBef>
                <a:spcPts val="360"/>
              </a:spcBef>
              <a:spcAft>
                <a:spcPts val="0"/>
              </a:spcAft>
              <a:buSzPts val="135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3" name="Google Shape;103;p2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4" name="Google Shape;104;p2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6" name="Shape 106"/>
        <p:cNvGrpSpPr/>
        <p:nvPr/>
      </p:nvGrpSpPr>
      <p:grpSpPr>
        <a:xfrm>
          <a:off x="0" y="0"/>
          <a:ext cx="0" cy="0"/>
          <a:chOff x="0" y="0"/>
          <a:chExt cx="0" cy="0"/>
        </a:xfrm>
      </p:grpSpPr>
      <p:sp>
        <p:nvSpPr>
          <p:cNvPr id="107" name="Google Shape;107;p23"/>
          <p:cNvSpPr txBox="1"/>
          <p:nvPr>
            <p:ph type="title"/>
          </p:nvPr>
        </p:nvSpPr>
        <p:spPr>
          <a:xfrm rot="5400000">
            <a:off x="6012656" y="771525"/>
            <a:ext cx="3290888"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8" name="Google Shape;108;p23"/>
          <p:cNvSpPr txBox="1"/>
          <p:nvPr>
            <p:ph idx="1" type="body"/>
          </p:nvPr>
        </p:nvSpPr>
        <p:spPr>
          <a:xfrm rot="5400000">
            <a:off x="1821656" y="-1209675"/>
            <a:ext cx="3290888" cy="6019800"/>
          </a:xfrm>
          <a:prstGeom prst="rect">
            <a:avLst/>
          </a:prstGeom>
          <a:noFill/>
          <a:ln>
            <a:noFill/>
          </a:ln>
        </p:spPr>
        <p:txBody>
          <a:bodyPr anchorCtr="0" anchor="t" bIns="45700" lIns="91425" spcFirstLastPara="1" rIns="91425" wrap="square" tIns="45700">
            <a:normAutofit/>
          </a:bodyPr>
          <a:lstStyle>
            <a:lvl1pPr indent="-314325" lvl="0" marL="457200" algn="l">
              <a:spcBef>
                <a:spcPts val="360"/>
              </a:spcBef>
              <a:spcAft>
                <a:spcPts val="0"/>
              </a:spcAft>
              <a:buSzPts val="1350"/>
              <a:buChar char="•"/>
              <a:defRPr/>
            </a:lvl1pPr>
            <a:lvl2pPr indent="-314325" lvl="1" marL="914400" algn="l">
              <a:spcBef>
                <a:spcPts val="360"/>
              </a:spcBef>
              <a:spcAft>
                <a:spcPts val="0"/>
              </a:spcAft>
              <a:buSzPts val="1350"/>
              <a:buChar char="–"/>
              <a:defRPr/>
            </a:lvl2pPr>
            <a:lvl3pPr indent="-314325" lvl="2" marL="1371600" algn="l">
              <a:spcBef>
                <a:spcPts val="360"/>
              </a:spcBef>
              <a:spcAft>
                <a:spcPts val="0"/>
              </a:spcAft>
              <a:buSzPts val="135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9" name="Google Shape;109;p23"/>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3"/>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23"/>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33" name="Shape 33"/>
        <p:cNvGrpSpPr/>
        <p:nvPr/>
      </p:nvGrpSpPr>
      <p:grpSpPr>
        <a:xfrm>
          <a:off x="0" y="0"/>
          <a:ext cx="0" cy="0"/>
          <a:chOff x="0" y="0"/>
          <a:chExt cx="0" cy="0"/>
        </a:xfrm>
      </p:grpSpPr>
      <p:sp>
        <p:nvSpPr>
          <p:cNvPr id="34" name="Google Shape;34;p14"/>
          <p:cNvSpPr txBox="1"/>
          <p:nvPr>
            <p:ph type="ctrTitle"/>
          </p:nvPr>
        </p:nvSpPr>
        <p:spPr>
          <a:xfrm>
            <a:off x="685800" y="1597819"/>
            <a:ext cx="7772400" cy="1102519"/>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4"/>
          <p:cNvSpPr txBox="1"/>
          <p:nvPr>
            <p:ph idx="1" type="subTitle"/>
          </p:nvPr>
        </p:nvSpPr>
        <p:spPr>
          <a:xfrm>
            <a:off x="1371600" y="2914650"/>
            <a:ext cx="6400800" cy="1314450"/>
          </a:xfrm>
          <a:prstGeom prst="rect">
            <a:avLst/>
          </a:prstGeom>
          <a:noFill/>
          <a:ln>
            <a:noFill/>
          </a:ln>
        </p:spPr>
        <p:txBody>
          <a:bodyPr anchorCtr="0" anchor="t" bIns="45700" lIns="91425" spcFirstLastPara="1" rIns="91425" wrap="square" tIns="45700">
            <a:normAutofit/>
          </a:bodyPr>
          <a:lstStyle>
            <a:lvl1pPr lvl="0" algn="ctr">
              <a:spcBef>
                <a:spcPts val="520"/>
              </a:spcBef>
              <a:spcAft>
                <a:spcPts val="0"/>
              </a:spcAft>
              <a:buSzPts val="1950"/>
              <a:buNone/>
              <a:defRPr>
                <a:solidFill>
                  <a:srgbClr val="888888"/>
                </a:solidFill>
              </a:defRPr>
            </a:lvl1pPr>
            <a:lvl2pPr lvl="1" algn="ctr">
              <a:spcBef>
                <a:spcPts val="400"/>
              </a:spcBef>
              <a:spcAft>
                <a:spcPts val="0"/>
              </a:spcAft>
              <a:buSzPts val="1500"/>
              <a:buNone/>
              <a:defRPr>
                <a:solidFill>
                  <a:srgbClr val="888888"/>
                </a:solidFill>
              </a:defRPr>
            </a:lvl2pPr>
            <a:lvl3pPr lvl="2" algn="ctr">
              <a:spcBef>
                <a:spcPts val="360"/>
              </a:spcBef>
              <a:spcAft>
                <a:spcPts val="0"/>
              </a:spcAft>
              <a:buSzPts val="135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36" name="Google Shape;36;p14"/>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14"/>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4"/>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39" name="Google Shape;39;p14"/>
          <p:cNvSpPr/>
          <p:nvPr/>
        </p:nvSpPr>
        <p:spPr>
          <a:xfrm>
            <a:off x="0" y="0"/>
            <a:ext cx="9144000" cy="1561175"/>
          </a:xfrm>
          <a:prstGeom prst="rect">
            <a:avLst/>
          </a:prstGeom>
          <a:gradFill>
            <a:gsLst>
              <a:gs pos="0">
                <a:srgbClr val="7F7F7F"/>
              </a:gs>
              <a:gs pos="100000">
                <a:srgbClr val="D1C39F"/>
              </a:gs>
            </a:gsLst>
            <a:path path="circle">
              <a:fillToRect l="100%" t="100%"/>
            </a:path>
            <a:tileRect b="-100%" r="-100%"/>
          </a:gradFill>
          <a:ln>
            <a:noFill/>
          </a:ln>
        </p:spPr>
      </p:sp>
      <p:sp>
        <p:nvSpPr>
          <p:cNvPr id="40" name="Google Shape;40;p14"/>
          <p:cNvSpPr/>
          <p:nvPr/>
        </p:nvSpPr>
        <p:spPr>
          <a:xfrm>
            <a:off x="0" y="285750"/>
            <a:ext cx="9144000" cy="1275425"/>
          </a:xfrm>
          <a:prstGeom prst="rect">
            <a:avLst/>
          </a:prstGeom>
          <a:gradFill>
            <a:gsLst>
              <a:gs pos="0">
                <a:srgbClr val="7F7F7F">
                  <a:alpha val="0"/>
                </a:srgbClr>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 name="Google Shape;41;p14"/>
          <p:cNvSpPr/>
          <p:nvPr/>
        </p:nvSpPr>
        <p:spPr>
          <a:xfrm>
            <a:off x="0" y="4629150"/>
            <a:ext cx="9144000" cy="514350"/>
          </a:xfrm>
          <a:prstGeom prst="rect">
            <a:avLst/>
          </a:prstGeom>
          <a:solidFill>
            <a:srgbClr val="EAAC2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nvGrpSpPr>
          <p:cNvPr id="42" name="Google Shape;42;p14"/>
          <p:cNvGrpSpPr/>
          <p:nvPr/>
        </p:nvGrpSpPr>
        <p:grpSpPr>
          <a:xfrm>
            <a:off x="228600" y="106691"/>
            <a:ext cx="8686800" cy="768890"/>
            <a:chOff x="228600" y="236509"/>
            <a:chExt cx="8686800" cy="768890"/>
          </a:xfrm>
        </p:grpSpPr>
        <p:pic>
          <p:nvPicPr>
            <p:cNvPr id="43" name="Google Shape;43;p14"/>
            <p:cNvPicPr preferRelativeResize="0"/>
            <p:nvPr/>
          </p:nvPicPr>
          <p:blipFill rotWithShape="1">
            <a:blip r:embed="rId2">
              <a:alphaModFix/>
            </a:blip>
            <a:srcRect b="16065" l="0" r="0" t="0"/>
            <a:stretch/>
          </p:blipFill>
          <p:spPr>
            <a:xfrm>
              <a:off x="228600" y="236509"/>
              <a:ext cx="1143000" cy="768890"/>
            </a:xfrm>
            <a:prstGeom prst="rect">
              <a:avLst/>
            </a:prstGeom>
            <a:noFill/>
            <a:ln>
              <a:noFill/>
            </a:ln>
          </p:spPr>
        </p:pic>
        <p:grpSp>
          <p:nvGrpSpPr>
            <p:cNvPr id="44" name="Google Shape;44;p14"/>
            <p:cNvGrpSpPr/>
            <p:nvPr/>
          </p:nvGrpSpPr>
          <p:grpSpPr>
            <a:xfrm>
              <a:off x="1447800" y="310089"/>
              <a:ext cx="7467600" cy="621730"/>
              <a:chOff x="1447800" y="285749"/>
              <a:chExt cx="7467600" cy="621730"/>
            </a:xfrm>
          </p:grpSpPr>
          <p:sp>
            <p:nvSpPr>
              <p:cNvPr id="45" name="Google Shape;45;p14"/>
              <p:cNvSpPr txBox="1"/>
              <p:nvPr/>
            </p:nvSpPr>
            <p:spPr>
              <a:xfrm>
                <a:off x="1447800" y="285749"/>
                <a:ext cx="73914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2400">
                    <a:solidFill>
                      <a:srgbClr val="EAAC21"/>
                    </a:solidFill>
                    <a:latin typeface="Corbel"/>
                    <a:ea typeface="Corbel"/>
                    <a:cs typeface="Corbel"/>
                    <a:sym typeface="Corbel"/>
                  </a:rPr>
                  <a:t>Maryland State Geographic Information Committee</a:t>
                </a:r>
                <a:endParaRPr/>
              </a:p>
            </p:txBody>
          </p:sp>
          <p:sp>
            <p:nvSpPr>
              <p:cNvPr id="46" name="Google Shape;46;p14"/>
              <p:cNvSpPr txBox="1"/>
              <p:nvPr/>
            </p:nvSpPr>
            <p:spPr>
              <a:xfrm>
                <a:off x="1447800" y="630480"/>
                <a:ext cx="7467600"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EAAC21"/>
                    </a:solidFill>
                    <a:latin typeface="Corbel"/>
                    <a:ea typeface="Corbel"/>
                    <a:cs typeface="Corbel"/>
                    <a:sym typeface="Corbel"/>
                  </a:rPr>
                  <a:t>A commitment to excellence in the development and coordination of geographic information technologies.</a:t>
                </a:r>
                <a:endParaRPr/>
              </a:p>
            </p:txBody>
          </p:sp>
        </p:grpSp>
      </p:grpSp>
      <p:grpSp>
        <p:nvGrpSpPr>
          <p:cNvPr id="47" name="Google Shape;47;p14"/>
          <p:cNvGrpSpPr/>
          <p:nvPr/>
        </p:nvGrpSpPr>
        <p:grpSpPr>
          <a:xfrm>
            <a:off x="5753313" y="4747840"/>
            <a:ext cx="3162087" cy="261610"/>
            <a:chOff x="5753313" y="4754521"/>
            <a:chExt cx="3162087" cy="261610"/>
          </a:xfrm>
        </p:grpSpPr>
        <p:grpSp>
          <p:nvGrpSpPr>
            <p:cNvPr id="48" name="Google Shape;48;p14"/>
            <p:cNvGrpSpPr/>
            <p:nvPr/>
          </p:nvGrpSpPr>
          <p:grpSpPr>
            <a:xfrm>
              <a:off x="7804957" y="4754521"/>
              <a:ext cx="1110443" cy="261610"/>
              <a:chOff x="4897020" y="4171950"/>
              <a:chExt cx="1110443" cy="261610"/>
            </a:xfrm>
          </p:grpSpPr>
          <p:sp>
            <p:nvSpPr>
              <p:cNvPr id="49" name="Google Shape;49;p14"/>
              <p:cNvSpPr txBox="1"/>
              <p:nvPr/>
            </p:nvSpPr>
            <p:spPr>
              <a:xfrm>
                <a:off x="4994044" y="4171950"/>
                <a:ext cx="1013419"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100">
                    <a:solidFill>
                      <a:schemeClr val="dk1"/>
                    </a:solidFill>
                    <a:latin typeface="Corbel"/>
                    <a:ea typeface="Corbel"/>
                    <a:cs typeface="Corbel"/>
                    <a:sym typeface="Corbel"/>
                  </a:rPr>
                  <a:t>@MSGIC_MD</a:t>
                </a:r>
                <a:endParaRPr/>
              </a:p>
            </p:txBody>
          </p:sp>
          <p:pic>
            <p:nvPicPr>
              <p:cNvPr descr="C:\Users\PMcLoughlin\Downloads\1486684906_twitter_online_social_media.png" id="50" name="Google Shape;50;p14"/>
              <p:cNvPicPr preferRelativeResize="0"/>
              <p:nvPr/>
            </p:nvPicPr>
            <p:blipFill rotWithShape="1">
              <a:blip r:embed="rId3">
                <a:alphaModFix/>
              </a:blip>
              <a:srcRect b="0" l="0" r="0" t="0"/>
              <a:stretch/>
            </p:blipFill>
            <p:spPr>
              <a:xfrm>
                <a:off x="4897020" y="4228810"/>
                <a:ext cx="163279" cy="163279"/>
              </a:xfrm>
              <a:prstGeom prst="rect">
                <a:avLst/>
              </a:prstGeom>
              <a:noFill/>
              <a:ln>
                <a:noFill/>
              </a:ln>
            </p:spPr>
          </p:pic>
        </p:grpSp>
        <p:sp>
          <p:nvSpPr>
            <p:cNvPr id="51" name="Google Shape;51;p14"/>
            <p:cNvSpPr txBox="1"/>
            <p:nvPr/>
          </p:nvSpPr>
          <p:spPr>
            <a:xfrm>
              <a:off x="5753313" y="4754521"/>
              <a:ext cx="12170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100">
                  <a:solidFill>
                    <a:schemeClr val="dk1"/>
                  </a:solidFill>
                  <a:latin typeface="Corbel"/>
                  <a:ea typeface="Corbel"/>
                  <a:cs typeface="Corbel"/>
                  <a:sym typeface="Corbel"/>
                </a:rPr>
                <a:t>http://msgic.org  |</a:t>
              </a:r>
              <a:endParaRPr/>
            </a:p>
          </p:txBody>
        </p:sp>
        <p:pic>
          <p:nvPicPr>
            <p:cNvPr descr="C:\Users\PMcLoughlin\Downloads\1486685367_linked_in_online_social_media.png" id="52" name="Google Shape;52;p14"/>
            <p:cNvPicPr preferRelativeResize="0"/>
            <p:nvPr/>
          </p:nvPicPr>
          <p:blipFill rotWithShape="1">
            <a:blip r:embed="rId4">
              <a:alphaModFix/>
            </a:blip>
            <a:srcRect b="0" l="0" r="0" t="0"/>
            <a:stretch/>
          </p:blipFill>
          <p:spPr>
            <a:xfrm>
              <a:off x="6960417" y="4798878"/>
              <a:ext cx="172896" cy="172896"/>
            </a:xfrm>
            <a:prstGeom prst="rect">
              <a:avLst/>
            </a:prstGeom>
            <a:noFill/>
            <a:ln>
              <a:noFill/>
            </a:ln>
          </p:spPr>
        </p:pic>
        <p:sp>
          <p:nvSpPr>
            <p:cNvPr id="53" name="Google Shape;53;p14"/>
            <p:cNvSpPr txBox="1"/>
            <p:nvPr/>
          </p:nvSpPr>
          <p:spPr>
            <a:xfrm>
              <a:off x="7066537" y="4754521"/>
              <a:ext cx="764953"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100">
                  <a:solidFill>
                    <a:schemeClr val="dk1"/>
                  </a:solidFill>
                  <a:latin typeface="Corbel"/>
                  <a:ea typeface="Corbel"/>
                  <a:cs typeface="Corbel"/>
                  <a:sym typeface="Corbel"/>
                </a:rPr>
                <a:t>(MSGIC)  |</a:t>
              </a:r>
              <a:endParaRPr/>
            </a:p>
          </p:txBody>
        </p:sp>
      </p:grpSp>
      <p:sp>
        <p:nvSpPr>
          <p:cNvPr id="54" name="Google Shape;54;p14"/>
          <p:cNvSpPr txBox="1"/>
          <p:nvPr/>
        </p:nvSpPr>
        <p:spPr>
          <a:xfrm>
            <a:off x="196850" y="4747840"/>
            <a:ext cx="28194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chemeClr val="dk1"/>
                </a:solidFill>
                <a:latin typeface="Corbel"/>
                <a:ea typeface="Corbel"/>
                <a:cs typeface="Corbel"/>
                <a:sym typeface="Corbel"/>
              </a:rPr>
              <a:t>TUgis | Maryland’s Geospatial Conference</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5" name="Shape 55"/>
        <p:cNvGrpSpPr/>
        <p:nvPr/>
      </p:nvGrpSpPr>
      <p:grpSpPr>
        <a:xfrm>
          <a:off x="0" y="0"/>
          <a:ext cx="0" cy="0"/>
          <a:chOff x="0" y="0"/>
          <a:chExt cx="0" cy="0"/>
        </a:xfrm>
      </p:grpSpPr>
      <p:sp>
        <p:nvSpPr>
          <p:cNvPr id="56" name="Google Shape;56;p15"/>
          <p:cNvSpPr txBox="1"/>
          <p:nvPr>
            <p:ph type="title"/>
          </p:nvPr>
        </p:nvSpPr>
        <p:spPr>
          <a:xfrm>
            <a:off x="722313" y="3305176"/>
            <a:ext cx="7772400" cy="1021556"/>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15"/>
          <p:cNvSpPr txBox="1"/>
          <p:nvPr>
            <p:ph idx="1" type="body"/>
          </p:nvPr>
        </p:nvSpPr>
        <p:spPr>
          <a:xfrm>
            <a:off x="722313" y="2180035"/>
            <a:ext cx="7772400" cy="1125140"/>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SzPts val="1500"/>
              <a:buNone/>
              <a:defRPr sz="2000">
                <a:solidFill>
                  <a:srgbClr val="888888"/>
                </a:solidFill>
              </a:defRPr>
            </a:lvl1pPr>
            <a:lvl2pPr indent="-228600" lvl="1" marL="914400" algn="l">
              <a:spcBef>
                <a:spcPts val="360"/>
              </a:spcBef>
              <a:spcAft>
                <a:spcPts val="0"/>
              </a:spcAft>
              <a:buSzPts val="1350"/>
              <a:buNone/>
              <a:defRPr sz="1800">
                <a:solidFill>
                  <a:srgbClr val="888888"/>
                </a:solidFill>
              </a:defRPr>
            </a:lvl2pPr>
            <a:lvl3pPr indent="-228600" lvl="2" marL="1371600" algn="l">
              <a:spcBef>
                <a:spcPts val="320"/>
              </a:spcBef>
              <a:spcAft>
                <a:spcPts val="0"/>
              </a:spcAft>
              <a:buSzPts val="12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58" name="Google Shape;58;p15"/>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5"/>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5"/>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1" name="Shape 61"/>
        <p:cNvGrpSpPr/>
        <p:nvPr/>
      </p:nvGrpSpPr>
      <p:grpSpPr>
        <a:xfrm>
          <a:off x="0" y="0"/>
          <a:ext cx="0" cy="0"/>
          <a:chOff x="0" y="0"/>
          <a:chExt cx="0" cy="0"/>
        </a:xfrm>
      </p:grpSpPr>
      <p:sp>
        <p:nvSpPr>
          <p:cNvPr id="62" name="Google Shape;62;p16"/>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6"/>
          <p:cNvSpPr txBox="1"/>
          <p:nvPr>
            <p:ph idx="1" type="body"/>
          </p:nvPr>
        </p:nvSpPr>
        <p:spPr>
          <a:xfrm>
            <a:off x="457200" y="900113"/>
            <a:ext cx="4038600" cy="2545556"/>
          </a:xfrm>
          <a:prstGeom prst="rect">
            <a:avLst/>
          </a:prstGeom>
          <a:noFill/>
          <a:ln>
            <a:noFill/>
          </a:ln>
        </p:spPr>
        <p:txBody>
          <a:bodyPr anchorCtr="0" anchor="t" bIns="45700" lIns="91425" spcFirstLastPara="1" rIns="91425" wrap="square" tIns="45700">
            <a:normAutofit/>
          </a:bodyPr>
          <a:lstStyle>
            <a:lvl1pPr indent="-361950" lvl="0" marL="457200" algn="l">
              <a:spcBef>
                <a:spcPts val="560"/>
              </a:spcBef>
              <a:spcAft>
                <a:spcPts val="0"/>
              </a:spcAft>
              <a:buSzPts val="2100"/>
              <a:buChar char="•"/>
              <a:defRPr sz="2800"/>
            </a:lvl1pPr>
            <a:lvl2pPr indent="-342900" lvl="1" marL="914400" algn="l">
              <a:spcBef>
                <a:spcPts val="480"/>
              </a:spcBef>
              <a:spcAft>
                <a:spcPts val="0"/>
              </a:spcAft>
              <a:buSzPts val="1800"/>
              <a:buChar char="–"/>
              <a:defRPr sz="2400"/>
            </a:lvl2pPr>
            <a:lvl3pPr indent="-323850" lvl="2" marL="1371600" algn="l">
              <a:spcBef>
                <a:spcPts val="400"/>
              </a:spcBef>
              <a:spcAft>
                <a:spcPts val="0"/>
              </a:spcAft>
              <a:buSzPts val="15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4" name="Google Shape;64;p16"/>
          <p:cNvSpPr txBox="1"/>
          <p:nvPr>
            <p:ph idx="2" type="body"/>
          </p:nvPr>
        </p:nvSpPr>
        <p:spPr>
          <a:xfrm>
            <a:off x="4648200" y="900113"/>
            <a:ext cx="4038600" cy="2545556"/>
          </a:xfrm>
          <a:prstGeom prst="rect">
            <a:avLst/>
          </a:prstGeom>
          <a:noFill/>
          <a:ln>
            <a:noFill/>
          </a:ln>
        </p:spPr>
        <p:txBody>
          <a:bodyPr anchorCtr="0" anchor="t" bIns="45700" lIns="91425" spcFirstLastPara="1" rIns="91425" wrap="square" tIns="45700">
            <a:normAutofit/>
          </a:bodyPr>
          <a:lstStyle>
            <a:lvl1pPr indent="-361950" lvl="0" marL="457200" algn="l">
              <a:spcBef>
                <a:spcPts val="560"/>
              </a:spcBef>
              <a:spcAft>
                <a:spcPts val="0"/>
              </a:spcAft>
              <a:buSzPts val="2100"/>
              <a:buChar char="•"/>
              <a:defRPr sz="2800"/>
            </a:lvl1pPr>
            <a:lvl2pPr indent="-342900" lvl="1" marL="914400" algn="l">
              <a:spcBef>
                <a:spcPts val="480"/>
              </a:spcBef>
              <a:spcAft>
                <a:spcPts val="0"/>
              </a:spcAft>
              <a:buSzPts val="1800"/>
              <a:buChar char="–"/>
              <a:defRPr sz="2400"/>
            </a:lvl2pPr>
            <a:lvl3pPr indent="-323850" lvl="2" marL="1371600" algn="l">
              <a:spcBef>
                <a:spcPts val="400"/>
              </a:spcBef>
              <a:spcAft>
                <a:spcPts val="0"/>
              </a:spcAft>
              <a:buSzPts val="15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65" name="Google Shape;65;p16"/>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6"/>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6"/>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8" name="Shape 68"/>
        <p:cNvGrpSpPr/>
        <p:nvPr/>
      </p:nvGrpSpPr>
      <p:grpSpPr>
        <a:xfrm>
          <a:off x="0" y="0"/>
          <a:ext cx="0" cy="0"/>
          <a:chOff x="0" y="0"/>
          <a:chExt cx="0" cy="0"/>
        </a:xfrm>
      </p:grpSpPr>
      <p:sp>
        <p:nvSpPr>
          <p:cNvPr id="69" name="Google Shape;69;p17"/>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7"/>
          <p:cNvSpPr txBox="1"/>
          <p:nvPr>
            <p:ph idx="1" type="body"/>
          </p:nvPr>
        </p:nvSpPr>
        <p:spPr>
          <a:xfrm>
            <a:off x="457200" y="1151335"/>
            <a:ext cx="4040188"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500"/>
              <a:buNone/>
              <a:defRPr b="1" sz="2000"/>
            </a:lvl2pPr>
            <a:lvl3pPr indent="-228600" lvl="2" marL="1371600" algn="l">
              <a:spcBef>
                <a:spcPts val="360"/>
              </a:spcBef>
              <a:spcAft>
                <a:spcPts val="0"/>
              </a:spcAft>
              <a:buSzPts val="135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1" name="Google Shape;71;p17"/>
          <p:cNvSpPr txBox="1"/>
          <p:nvPr>
            <p:ph idx="2" type="body"/>
          </p:nvPr>
        </p:nvSpPr>
        <p:spPr>
          <a:xfrm>
            <a:off x="457200" y="1631156"/>
            <a:ext cx="4040188" cy="2963466"/>
          </a:xfrm>
          <a:prstGeom prst="rect">
            <a:avLst/>
          </a:prstGeom>
          <a:noFill/>
          <a:ln>
            <a:noFill/>
          </a:ln>
        </p:spPr>
        <p:txBody>
          <a:bodyPr anchorCtr="0" anchor="t" bIns="45700" lIns="91425" spcFirstLastPara="1" rIns="91425" wrap="square" tIns="45700">
            <a:normAutofit/>
          </a:bodyPr>
          <a:lstStyle>
            <a:lvl1pPr indent="-342900" lvl="0" marL="457200" algn="l">
              <a:spcBef>
                <a:spcPts val="480"/>
              </a:spcBef>
              <a:spcAft>
                <a:spcPts val="0"/>
              </a:spcAft>
              <a:buSzPts val="1800"/>
              <a:buChar char="•"/>
              <a:defRPr sz="2400"/>
            </a:lvl1pPr>
            <a:lvl2pPr indent="-323850" lvl="1" marL="914400" algn="l">
              <a:spcBef>
                <a:spcPts val="400"/>
              </a:spcBef>
              <a:spcAft>
                <a:spcPts val="0"/>
              </a:spcAft>
              <a:buSzPts val="1500"/>
              <a:buChar char="–"/>
              <a:defRPr sz="2000"/>
            </a:lvl2pPr>
            <a:lvl3pPr indent="-314325" lvl="2" marL="1371600" algn="l">
              <a:spcBef>
                <a:spcPts val="360"/>
              </a:spcBef>
              <a:spcAft>
                <a:spcPts val="0"/>
              </a:spcAft>
              <a:buSzPts val="135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2" name="Google Shape;72;p17"/>
          <p:cNvSpPr txBox="1"/>
          <p:nvPr>
            <p:ph idx="3" type="body"/>
          </p:nvPr>
        </p:nvSpPr>
        <p:spPr>
          <a:xfrm>
            <a:off x="4645026" y="1151335"/>
            <a:ext cx="4041775" cy="47982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500"/>
              <a:buNone/>
              <a:defRPr b="1" sz="2000"/>
            </a:lvl2pPr>
            <a:lvl3pPr indent="-228600" lvl="2" marL="1371600" algn="l">
              <a:spcBef>
                <a:spcPts val="360"/>
              </a:spcBef>
              <a:spcAft>
                <a:spcPts val="0"/>
              </a:spcAft>
              <a:buSzPts val="135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73" name="Google Shape;73;p17"/>
          <p:cNvSpPr txBox="1"/>
          <p:nvPr>
            <p:ph idx="4" type="body"/>
          </p:nvPr>
        </p:nvSpPr>
        <p:spPr>
          <a:xfrm>
            <a:off x="4645026" y="1631156"/>
            <a:ext cx="4041775" cy="2963466"/>
          </a:xfrm>
          <a:prstGeom prst="rect">
            <a:avLst/>
          </a:prstGeom>
          <a:noFill/>
          <a:ln>
            <a:noFill/>
          </a:ln>
        </p:spPr>
        <p:txBody>
          <a:bodyPr anchorCtr="0" anchor="t" bIns="45700" lIns="91425" spcFirstLastPara="1" rIns="91425" wrap="square" tIns="45700">
            <a:normAutofit/>
          </a:bodyPr>
          <a:lstStyle>
            <a:lvl1pPr indent="-342900" lvl="0" marL="457200" algn="l">
              <a:spcBef>
                <a:spcPts val="480"/>
              </a:spcBef>
              <a:spcAft>
                <a:spcPts val="0"/>
              </a:spcAft>
              <a:buSzPts val="1800"/>
              <a:buChar char="•"/>
              <a:defRPr sz="2400"/>
            </a:lvl1pPr>
            <a:lvl2pPr indent="-323850" lvl="1" marL="914400" algn="l">
              <a:spcBef>
                <a:spcPts val="400"/>
              </a:spcBef>
              <a:spcAft>
                <a:spcPts val="0"/>
              </a:spcAft>
              <a:buSzPts val="1500"/>
              <a:buChar char="–"/>
              <a:defRPr sz="2000"/>
            </a:lvl2pPr>
            <a:lvl3pPr indent="-314325" lvl="2" marL="1371600" algn="l">
              <a:spcBef>
                <a:spcPts val="360"/>
              </a:spcBef>
              <a:spcAft>
                <a:spcPts val="0"/>
              </a:spcAft>
              <a:buSzPts val="135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74" name="Google Shape;74;p17"/>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7"/>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7" name="Shape 77"/>
        <p:cNvGrpSpPr/>
        <p:nvPr/>
      </p:nvGrpSpPr>
      <p:grpSpPr>
        <a:xfrm>
          <a:off x="0" y="0"/>
          <a:ext cx="0" cy="0"/>
          <a:chOff x="0" y="0"/>
          <a:chExt cx="0" cy="0"/>
        </a:xfrm>
      </p:grpSpPr>
      <p:sp>
        <p:nvSpPr>
          <p:cNvPr id="78" name="Google Shape;78;p18"/>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9" name="Google Shape;79;p18"/>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8"/>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8"/>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2" name="Shape 82"/>
        <p:cNvGrpSpPr/>
        <p:nvPr/>
      </p:nvGrpSpPr>
      <p:grpSpPr>
        <a:xfrm>
          <a:off x="0" y="0"/>
          <a:ext cx="0" cy="0"/>
          <a:chOff x="0" y="0"/>
          <a:chExt cx="0" cy="0"/>
        </a:xfrm>
      </p:grpSpPr>
      <p:sp>
        <p:nvSpPr>
          <p:cNvPr id="83" name="Google Shape;83;p19"/>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19"/>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9"/>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6" name="Shape 86"/>
        <p:cNvGrpSpPr/>
        <p:nvPr/>
      </p:nvGrpSpPr>
      <p:grpSpPr>
        <a:xfrm>
          <a:off x="0" y="0"/>
          <a:ext cx="0" cy="0"/>
          <a:chOff x="0" y="0"/>
          <a:chExt cx="0" cy="0"/>
        </a:xfrm>
      </p:grpSpPr>
      <p:sp>
        <p:nvSpPr>
          <p:cNvPr id="87" name="Google Shape;87;p20"/>
          <p:cNvSpPr txBox="1"/>
          <p:nvPr>
            <p:ph type="title"/>
          </p:nvPr>
        </p:nvSpPr>
        <p:spPr>
          <a:xfrm>
            <a:off x="457201" y="204787"/>
            <a:ext cx="3008313"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8" name="Google Shape;88;p20"/>
          <p:cNvSpPr txBox="1"/>
          <p:nvPr>
            <p:ph idx="1" type="body"/>
          </p:nvPr>
        </p:nvSpPr>
        <p:spPr>
          <a:xfrm>
            <a:off x="3575050" y="204788"/>
            <a:ext cx="5111750" cy="4389835"/>
          </a:xfrm>
          <a:prstGeom prst="rect">
            <a:avLst/>
          </a:prstGeom>
          <a:noFill/>
          <a:ln>
            <a:noFill/>
          </a:ln>
        </p:spPr>
        <p:txBody>
          <a:bodyPr anchorCtr="0" anchor="t" bIns="45700" lIns="91425" spcFirstLastPara="1" rIns="91425" wrap="square" tIns="45700">
            <a:normAutofit/>
          </a:bodyPr>
          <a:lstStyle>
            <a:lvl1pPr indent="-381000" lvl="0" marL="457200" algn="l">
              <a:spcBef>
                <a:spcPts val="640"/>
              </a:spcBef>
              <a:spcAft>
                <a:spcPts val="0"/>
              </a:spcAft>
              <a:buSzPts val="2400"/>
              <a:buChar char="•"/>
              <a:defRPr sz="3200"/>
            </a:lvl1pPr>
            <a:lvl2pPr indent="-361950" lvl="1" marL="914400" algn="l">
              <a:spcBef>
                <a:spcPts val="560"/>
              </a:spcBef>
              <a:spcAft>
                <a:spcPts val="0"/>
              </a:spcAft>
              <a:buSzPts val="2100"/>
              <a:buChar char="–"/>
              <a:defRPr sz="2800"/>
            </a:lvl2pPr>
            <a:lvl3pPr indent="-342900" lvl="2" marL="1371600" algn="l">
              <a:spcBef>
                <a:spcPts val="480"/>
              </a:spcBef>
              <a:spcAft>
                <a:spcPts val="0"/>
              </a:spcAft>
              <a:buSzPts val="18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89" name="Google Shape;89;p20"/>
          <p:cNvSpPr txBox="1"/>
          <p:nvPr>
            <p:ph idx="2" type="body"/>
          </p:nvPr>
        </p:nvSpPr>
        <p:spPr>
          <a:xfrm>
            <a:off x="457201" y="1076326"/>
            <a:ext cx="3008313" cy="351829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00"/>
              <a:buNone/>
              <a:defRPr sz="1200"/>
            </a:lvl2pPr>
            <a:lvl3pPr indent="-228600" lvl="2" marL="1371600" algn="l">
              <a:spcBef>
                <a:spcPts val="200"/>
              </a:spcBef>
              <a:spcAft>
                <a:spcPts val="0"/>
              </a:spcAft>
              <a:buSzPts val="75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90" name="Google Shape;90;p20"/>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0"/>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20"/>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93" name="Shape 93"/>
        <p:cNvGrpSpPr/>
        <p:nvPr/>
      </p:nvGrpSpPr>
      <p:grpSpPr>
        <a:xfrm>
          <a:off x="0" y="0"/>
          <a:ext cx="0" cy="0"/>
          <a:chOff x="0" y="0"/>
          <a:chExt cx="0" cy="0"/>
        </a:xfrm>
      </p:grpSpPr>
      <p:sp>
        <p:nvSpPr>
          <p:cNvPr id="94" name="Google Shape;94;p21"/>
          <p:cNvSpPr txBox="1"/>
          <p:nvPr>
            <p:ph type="title"/>
          </p:nvPr>
        </p:nvSpPr>
        <p:spPr>
          <a:xfrm>
            <a:off x="1792288" y="3600450"/>
            <a:ext cx="5486400" cy="425054"/>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5" name="Google Shape;95;p21"/>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981E34"/>
              </a:buClr>
              <a:buSzPts val="2400"/>
              <a:buFont typeface="Arial"/>
              <a:buNone/>
              <a:defRPr b="0" i="0" sz="3200" u="none" cap="none" strike="noStrike">
                <a:solidFill>
                  <a:srgbClr val="981E34"/>
                </a:solidFill>
                <a:latin typeface="Corbel"/>
                <a:ea typeface="Corbel"/>
                <a:cs typeface="Corbel"/>
                <a:sym typeface="Corbel"/>
              </a:defRPr>
            </a:lvl1pPr>
            <a:lvl2pPr lvl="1" marR="0" rtl="0" algn="l">
              <a:spcBef>
                <a:spcPts val="560"/>
              </a:spcBef>
              <a:spcAft>
                <a:spcPts val="0"/>
              </a:spcAft>
              <a:buClr>
                <a:srgbClr val="981E34"/>
              </a:buClr>
              <a:buSzPts val="2100"/>
              <a:buFont typeface="Arial"/>
              <a:buNone/>
              <a:defRPr b="0" i="0" sz="2800" u="none" cap="none" strike="noStrike">
                <a:solidFill>
                  <a:schemeClr val="dk1"/>
                </a:solidFill>
                <a:latin typeface="Corbel"/>
                <a:ea typeface="Corbel"/>
                <a:cs typeface="Corbel"/>
                <a:sym typeface="Corbel"/>
              </a:defRPr>
            </a:lvl2pPr>
            <a:lvl3pPr lvl="2" marR="0" rtl="0" algn="l">
              <a:spcBef>
                <a:spcPts val="480"/>
              </a:spcBef>
              <a:spcAft>
                <a:spcPts val="0"/>
              </a:spcAft>
              <a:buClr>
                <a:srgbClr val="981E34"/>
              </a:buClr>
              <a:buSzPts val="1800"/>
              <a:buFont typeface="Arial"/>
              <a:buNone/>
              <a:defRPr b="0" i="0" sz="2400" u="none" cap="none" strike="noStrike">
                <a:solidFill>
                  <a:schemeClr val="dk1"/>
                </a:solidFill>
                <a:latin typeface="Corbel"/>
                <a:ea typeface="Corbel"/>
                <a:cs typeface="Corbel"/>
                <a:sym typeface="Corbel"/>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orbel"/>
                <a:ea typeface="Corbel"/>
                <a:cs typeface="Corbel"/>
                <a:sym typeface="Corbel"/>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96" name="Google Shape;96;p21"/>
          <p:cNvSpPr txBox="1"/>
          <p:nvPr>
            <p:ph idx="1" type="body"/>
          </p:nvPr>
        </p:nvSpPr>
        <p:spPr>
          <a:xfrm>
            <a:off x="1792288" y="4025503"/>
            <a:ext cx="5486400" cy="603647"/>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00"/>
              <a:buNone/>
              <a:defRPr sz="1200"/>
            </a:lvl2pPr>
            <a:lvl3pPr indent="-228600" lvl="2" marL="1371600" algn="l">
              <a:spcBef>
                <a:spcPts val="200"/>
              </a:spcBef>
              <a:spcAft>
                <a:spcPts val="0"/>
              </a:spcAft>
              <a:buSzPts val="75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97" name="Google Shape;97;p21"/>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1"/>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1"/>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8.xml"/><Relationship Id="rId10" Type="http://schemas.openxmlformats.org/officeDocument/2006/relationships/slideLayout" Target="../slideLayouts/slideLayout7.xml"/><Relationship Id="rId13" Type="http://schemas.openxmlformats.org/officeDocument/2006/relationships/slideLayout" Target="../slideLayouts/slideLayout10.xml"/><Relationship Id="rId12" Type="http://schemas.openxmlformats.org/officeDocument/2006/relationships/slideLayout" Target="../slideLayouts/slideLayout9.xml"/><Relationship Id="rId1" Type="http://schemas.openxmlformats.org/officeDocument/2006/relationships/image" Target="../media/image1.png"/><Relationship Id="rId2" Type="http://schemas.openxmlformats.org/officeDocument/2006/relationships/image" Target="../media/image3.png"/><Relationship Id="rId3" Type="http://schemas.openxmlformats.org/officeDocument/2006/relationships/image" Target="../media/image2.png"/><Relationship Id="rId4" Type="http://schemas.openxmlformats.org/officeDocument/2006/relationships/slideLayout" Target="../slideLayouts/slideLayout1.xml"/><Relationship Id="rId9" Type="http://schemas.openxmlformats.org/officeDocument/2006/relationships/slideLayout" Target="../slideLayouts/slideLayout6.xml"/><Relationship Id="rId15" Type="http://schemas.openxmlformats.org/officeDocument/2006/relationships/theme" Target="../theme/theme2.xml"/><Relationship Id="rId14" Type="http://schemas.openxmlformats.org/officeDocument/2006/relationships/slideLayout" Target="../slideLayouts/slideLayout1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2"/>
          <p:cNvSpPr txBox="1"/>
          <p:nvPr>
            <p:ph type="title"/>
          </p:nvPr>
        </p:nvSpPr>
        <p:spPr>
          <a:xfrm>
            <a:off x="457200" y="205979"/>
            <a:ext cx="8229600" cy="85725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2"/>
          <p:cNvSpPr txBox="1"/>
          <p:nvPr>
            <p:ph idx="10" type="dt"/>
          </p:nvPr>
        </p:nvSpPr>
        <p:spPr>
          <a:xfrm>
            <a:off x="457200" y="4767263"/>
            <a:ext cx="2133600" cy="27384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p12"/>
          <p:cNvSpPr txBox="1"/>
          <p:nvPr>
            <p:ph idx="11" type="ftr"/>
          </p:nvPr>
        </p:nvSpPr>
        <p:spPr>
          <a:xfrm>
            <a:off x="3124200" y="4767263"/>
            <a:ext cx="2895600" cy="27384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2"/>
          <p:cNvSpPr txBox="1"/>
          <p:nvPr>
            <p:ph idx="12" type="sldNum"/>
          </p:nvPr>
        </p:nvSpPr>
        <p:spPr>
          <a:xfrm>
            <a:off x="6553200" y="4767263"/>
            <a:ext cx="2133600" cy="27384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
        <p:nvSpPr>
          <p:cNvPr id="10" name="Google Shape;10;p12"/>
          <p:cNvSpPr/>
          <p:nvPr/>
        </p:nvSpPr>
        <p:spPr>
          <a:xfrm>
            <a:off x="0" y="0"/>
            <a:ext cx="9144000" cy="1561175"/>
          </a:xfrm>
          <a:prstGeom prst="rect">
            <a:avLst/>
          </a:prstGeom>
          <a:gradFill>
            <a:gsLst>
              <a:gs pos="0">
                <a:srgbClr val="7F7F7F"/>
              </a:gs>
              <a:gs pos="100000">
                <a:srgbClr val="D1C39F"/>
              </a:gs>
            </a:gsLst>
            <a:path path="circle">
              <a:fillToRect l="100%" t="100%"/>
            </a:path>
            <a:tileRect b="-100%" r="-100%"/>
          </a:gradFill>
          <a:ln>
            <a:noFill/>
          </a:ln>
        </p:spPr>
      </p:sp>
      <p:sp>
        <p:nvSpPr>
          <p:cNvPr id="11" name="Google Shape;11;p12"/>
          <p:cNvSpPr/>
          <p:nvPr/>
        </p:nvSpPr>
        <p:spPr>
          <a:xfrm>
            <a:off x="0" y="285750"/>
            <a:ext cx="9144000" cy="1275425"/>
          </a:xfrm>
          <a:prstGeom prst="rect">
            <a:avLst/>
          </a:prstGeom>
          <a:gradFill>
            <a:gsLst>
              <a:gs pos="0">
                <a:srgbClr val="7F7F7F">
                  <a:alpha val="0"/>
                </a:srgbClr>
              </a:gs>
              <a:gs pos="100000">
                <a:schemeClr val="lt1"/>
              </a:gs>
            </a:gsLst>
            <a:lin ang="540000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2" name="Google Shape;12;p12"/>
          <p:cNvSpPr/>
          <p:nvPr/>
        </p:nvSpPr>
        <p:spPr>
          <a:xfrm>
            <a:off x="0" y="4680346"/>
            <a:ext cx="9144000" cy="514350"/>
          </a:xfrm>
          <a:prstGeom prst="rect">
            <a:avLst/>
          </a:prstGeom>
          <a:solidFill>
            <a:srgbClr val="EAAC2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grpSp>
        <p:nvGrpSpPr>
          <p:cNvPr id="13" name="Google Shape;13;p12"/>
          <p:cNvGrpSpPr/>
          <p:nvPr/>
        </p:nvGrpSpPr>
        <p:grpSpPr>
          <a:xfrm>
            <a:off x="228600" y="106691"/>
            <a:ext cx="8686800" cy="768890"/>
            <a:chOff x="228600" y="236509"/>
            <a:chExt cx="8686800" cy="768890"/>
          </a:xfrm>
        </p:grpSpPr>
        <p:pic>
          <p:nvPicPr>
            <p:cNvPr id="14" name="Google Shape;14;p12"/>
            <p:cNvPicPr preferRelativeResize="0"/>
            <p:nvPr/>
          </p:nvPicPr>
          <p:blipFill rotWithShape="1">
            <a:blip r:embed="rId1">
              <a:alphaModFix/>
            </a:blip>
            <a:srcRect b="16065" l="0" r="0" t="0"/>
            <a:stretch/>
          </p:blipFill>
          <p:spPr>
            <a:xfrm>
              <a:off x="228600" y="236509"/>
              <a:ext cx="1143000" cy="768890"/>
            </a:xfrm>
            <a:prstGeom prst="rect">
              <a:avLst/>
            </a:prstGeom>
            <a:noFill/>
            <a:ln>
              <a:noFill/>
            </a:ln>
          </p:spPr>
        </p:pic>
        <p:grpSp>
          <p:nvGrpSpPr>
            <p:cNvPr id="15" name="Google Shape;15;p12"/>
            <p:cNvGrpSpPr/>
            <p:nvPr/>
          </p:nvGrpSpPr>
          <p:grpSpPr>
            <a:xfrm>
              <a:off x="1447800" y="310089"/>
              <a:ext cx="7467600" cy="621730"/>
              <a:chOff x="1447800" y="285749"/>
              <a:chExt cx="7467600" cy="621730"/>
            </a:xfrm>
          </p:grpSpPr>
          <p:sp>
            <p:nvSpPr>
              <p:cNvPr id="16" name="Google Shape;16;p12"/>
              <p:cNvSpPr txBox="1"/>
              <p:nvPr/>
            </p:nvSpPr>
            <p:spPr>
              <a:xfrm>
                <a:off x="1447800" y="285749"/>
                <a:ext cx="7391400"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2400" u="none" cap="none" strike="noStrike">
                    <a:solidFill>
                      <a:srgbClr val="EAAC21"/>
                    </a:solidFill>
                    <a:latin typeface="Corbel"/>
                    <a:ea typeface="Corbel"/>
                    <a:cs typeface="Corbel"/>
                    <a:sym typeface="Corbel"/>
                  </a:rPr>
                  <a:t>Maryland State Geographic Information Committee</a:t>
                </a:r>
                <a:endParaRPr/>
              </a:p>
            </p:txBody>
          </p:sp>
          <p:sp>
            <p:nvSpPr>
              <p:cNvPr id="17" name="Google Shape;17;p12"/>
              <p:cNvSpPr txBox="1"/>
              <p:nvPr/>
            </p:nvSpPr>
            <p:spPr>
              <a:xfrm>
                <a:off x="1447800" y="630480"/>
                <a:ext cx="7467600" cy="27699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200">
                    <a:solidFill>
                      <a:srgbClr val="EAAC21"/>
                    </a:solidFill>
                    <a:latin typeface="Corbel"/>
                    <a:ea typeface="Corbel"/>
                    <a:cs typeface="Corbel"/>
                    <a:sym typeface="Corbel"/>
                  </a:rPr>
                  <a:t>A commitment to excellence in the development and coordination of geographic information technologies.</a:t>
                </a:r>
                <a:endParaRPr/>
              </a:p>
            </p:txBody>
          </p:sp>
        </p:grpSp>
      </p:grpSp>
      <p:grpSp>
        <p:nvGrpSpPr>
          <p:cNvPr id="18" name="Google Shape;18;p12"/>
          <p:cNvGrpSpPr/>
          <p:nvPr/>
        </p:nvGrpSpPr>
        <p:grpSpPr>
          <a:xfrm>
            <a:off x="5753313" y="4747840"/>
            <a:ext cx="3162087" cy="261610"/>
            <a:chOff x="5753313" y="4754521"/>
            <a:chExt cx="3162087" cy="261610"/>
          </a:xfrm>
        </p:grpSpPr>
        <p:grpSp>
          <p:nvGrpSpPr>
            <p:cNvPr id="19" name="Google Shape;19;p12"/>
            <p:cNvGrpSpPr/>
            <p:nvPr/>
          </p:nvGrpSpPr>
          <p:grpSpPr>
            <a:xfrm>
              <a:off x="7804957" y="4754521"/>
              <a:ext cx="1110443" cy="261610"/>
              <a:chOff x="4897020" y="4171950"/>
              <a:chExt cx="1110443" cy="261610"/>
            </a:xfrm>
          </p:grpSpPr>
          <p:sp>
            <p:nvSpPr>
              <p:cNvPr id="20" name="Google Shape;20;p12"/>
              <p:cNvSpPr txBox="1"/>
              <p:nvPr/>
            </p:nvSpPr>
            <p:spPr>
              <a:xfrm>
                <a:off x="4994044" y="4171950"/>
                <a:ext cx="1013419"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100">
                    <a:solidFill>
                      <a:schemeClr val="dk1"/>
                    </a:solidFill>
                    <a:latin typeface="Corbel"/>
                    <a:ea typeface="Corbel"/>
                    <a:cs typeface="Corbel"/>
                    <a:sym typeface="Corbel"/>
                  </a:rPr>
                  <a:t>@MSGIC_MD</a:t>
                </a:r>
                <a:endParaRPr/>
              </a:p>
            </p:txBody>
          </p:sp>
          <p:pic>
            <p:nvPicPr>
              <p:cNvPr descr="C:\Users\PMcLoughlin\Downloads\1486684906_twitter_online_social_media.png" id="21" name="Google Shape;21;p12"/>
              <p:cNvPicPr preferRelativeResize="0"/>
              <p:nvPr/>
            </p:nvPicPr>
            <p:blipFill rotWithShape="1">
              <a:blip r:embed="rId2">
                <a:alphaModFix/>
              </a:blip>
              <a:srcRect b="0" l="0" r="0" t="0"/>
              <a:stretch/>
            </p:blipFill>
            <p:spPr>
              <a:xfrm>
                <a:off x="4897020" y="4228810"/>
                <a:ext cx="163279" cy="163279"/>
              </a:xfrm>
              <a:prstGeom prst="rect">
                <a:avLst/>
              </a:prstGeom>
              <a:noFill/>
              <a:ln>
                <a:noFill/>
              </a:ln>
            </p:spPr>
          </p:pic>
        </p:grpSp>
        <p:sp>
          <p:nvSpPr>
            <p:cNvPr id="22" name="Google Shape;22;p12"/>
            <p:cNvSpPr txBox="1"/>
            <p:nvPr/>
          </p:nvSpPr>
          <p:spPr>
            <a:xfrm>
              <a:off x="5753313" y="4754521"/>
              <a:ext cx="121700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100">
                  <a:solidFill>
                    <a:schemeClr val="dk1"/>
                  </a:solidFill>
                  <a:latin typeface="Corbel"/>
                  <a:ea typeface="Corbel"/>
                  <a:cs typeface="Corbel"/>
                  <a:sym typeface="Corbel"/>
                </a:rPr>
                <a:t>http://msgic.org  |</a:t>
              </a:r>
              <a:endParaRPr/>
            </a:p>
          </p:txBody>
        </p:sp>
        <p:pic>
          <p:nvPicPr>
            <p:cNvPr descr="C:\Users\PMcLoughlin\Downloads\1486685367_linked_in_online_social_media.png" id="23" name="Google Shape;23;p12"/>
            <p:cNvPicPr preferRelativeResize="0"/>
            <p:nvPr/>
          </p:nvPicPr>
          <p:blipFill rotWithShape="1">
            <a:blip r:embed="rId3">
              <a:alphaModFix/>
            </a:blip>
            <a:srcRect b="0" l="0" r="0" t="0"/>
            <a:stretch/>
          </p:blipFill>
          <p:spPr>
            <a:xfrm>
              <a:off x="6960417" y="4798878"/>
              <a:ext cx="172896" cy="172896"/>
            </a:xfrm>
            <a:prstGeom prst="rect">
              <a:avLst/>
            </a:prstGeom>
            <a:noFill/>
            <a:ln>
              <a:noFill/>
            </a:ln>
          </p:spPr>
        </p:pic>
        <p:sp>
          <p:nvSpPr>
            <p:cNvPr id="24" name="Google Shape;24;p12"/>
            <p:cNvSpPr txBox="1"/>
            <p:nvPr/>
          </p:nvSpPr>
          <p:spPr>
            <a:xfrm>
              <a:off x="7066537" y="4754521"/>
              <a:ext cx="764953"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lang="en-US" sz="1100">
                  <a:solidFill>
                    <a:schemeClr val="dk1"/>
                  </a:solidFill>
                  <a:latin typeface="Corbel"/>
                  <a:ea typeface="Corbel"/>
                  <a:cs typeface="Corbel"/>
                  <a:sym typeface="Corbel"/>
                </a:rPr>
                <a:t>(MSGIC)  |</a:t>
              </a:r>
              <a:endParaRPr/>
            </a:p>
          </p:txBody>
        </p:sp>
      </p:grpSp>
      <p:sp>
        <p:nvSpPr>
          <p:cNvPr id="25" name="Google Shape;25;p12"/>
          <p:cNvSpPr txBox="1"/>
          <p:nvPr/>
        </p:nvSpPr>
        <p:spPr>
          <a:xfrm>
            <a:off x="196850" y="4747840"/>
            <a:ext cx="3536950" cy="26161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100">
                <a:solidFill>
                  <a:schemeClr val="dk1"/>
                </a:solidFill>
                <a:latin typeface="Corbel"/>
                <a:ea typeface="Corbel"/>
                <a:cs typeface="Corbel"/>
                <a:sym typeface="Corbel"/>
              </a:rPr>
              <a:t>MSGIC</a:t>
            </a:r>
            <a:r>
              <a:rPr lang="en-US" sz="1100">
                <a:solidFill>
                  <a:schemeClr val="dk1"/>
                </a:solidFill>
                <a:latin typeface="Corbel"/>
                <a:ea typeface="Corbel"/>
                <a:cs typeface="Corbel"/>
                <a:sym typeface="Corbel"/>
              </a:rPr>
              <a:t> Fall Annual 2020 | Strategic Goals</a:t>
            </a:r>
            <a:endParaRPr sz="1100">
              <a:solidFill>
                <a:schemeClr val="dk1"/>
              </a:solidFill>
              <a:latin typeface="Corbel"/>
              <a:ea typeface="Corbel"/>
              <a:cs typeface="Corbel"/>
              <a:sym typeface="Corbel"/>
            </a:endParaRPr>
          </a:p>
        </p:txBody>
      </p:sp>
      <p:sp>
        <p:nvSpPr>
          <p:cNvPr id="26" name="Google Shape;26;p12"/>
          <p:cNvSpPr txBox="1"/>
          <p:nvPr>
            <p:ph idx="1" type="body"/>
          </p:nvPr>
        </p:nvSpPr>
        <p:spPr>
          <a:xfrm>
            <a:off x="457200" y="1200151"/>
            <a:ext cx="8229600" cy="3394472"/>
          </a:xfrm>
          <a:prstGeom prst="rect">
            <a:avLst/>
          </a:prstGeom>
          <a:noFill/>
          <a:ln>
            <a:noFill/>
          </a:ln>
        </p:spPr>
        <p:txBody>
          <a:bodyPr anchorCtr="0" anchor="t" bIns="45700" lIns="91425" spcFirstLastPara="1" rIns="91425" wrap="square" tIns="45700">
            <a:normAutofit/>
          </a:bodyPr>
          <a:lstStyle>
            <a:lvl1pPr indent="-352425" lvl="0" marL="457200" marR="0" rtl="0" algn="l">
              <a:spcBef>
                <a:spcPts val="520"/>
              </a:spcBef>
              <a:spcAft>
                <a:spcPts val="0"/>
              </a:spcAft>
              <a:buClr>
                <a:srgbClr val="981E34"/>
              </a:buClr>
              <a:buSzPts val="1950"/>
              <a:buFont typeface="Arial"/>
              <a:buChar char="•"/>
              <a:defRPr b="0" i="0" sz="2600" u="none" cap="none" strike="noStrike">
                <a:solidFill>
                  <a:srgbClr val="981E34"/>
                </a:solidFill>
                <a:latin typeface="Corbel"/>
                <a:ea typeface="Corbel"/>
                <a:cs typeface="Corbel"/>
                <a:sym typeface="Corbel"/>
              </a:defRPr>
            </a:lvl1pPr>
            <a:lvl2pPr indent="-323850" lvl="1" marL="914400" marR="0" rtl="0" algn="l">
              <a:spcBef>
                <a:spcPts val="400"/>
              </a:spcBef>
              <a:spcAft>
                <a:spcPts val="0"/>
              </a:spcAft>
              <a:buClr>
                <a:srgbClr val="981E34"/>
              </a:buClr>
              <a:buSzPts val="1500"/>
              <a:buFont typeface="Arial"/>
              <a:buChar char="–"/>
              <a:defRPr b="0" i="0" sz="2000" u="none" cap="none" strike="noStrike">
                <a:solidFill>
                  <a:schemeClr val="dk1"/>
                </a:solidFill>
                <a:latin typeface="Corbel"/>
                <a:ea typeface="Corbel"/>
                <a:cs typeface="Corbel"/>
                <a:sym typeface="Corbel"/>
              </a:defRPr>
            </a:lvl2pPr>
            <a:lvl3pPr indent="-314325" lvl="2" marL="1371600" marR="0" rtl="0" algn="l">
              <a:spcBef>
                <a:spcPts val="360"/>
              </a:spcBef>
              <a:spcAft>
                <a:spcPts val="0"/>
              </a:spcAft>
              <a:buClr>
                <a:srgbClr val="981E34"/>
              </a:buClr>
              <a:buSzPts val="1350"/>
              <a:buFont typeface="Arial"/>
              <a:buChar char="•"/>
              <a:defRPr b="0" i="0" sz="1800" u="none" cap="none" strike="noStrike">
                <a:solidFill>
                  <a:schemeClr val="dk1"/>
                </a:solidFill>
                <a:latin typeface="Corbel"/>
                <a:ea typeface="Corbel"/>
                <a:cs typeface="Corbel"/>
                <a:sym typeface="Corbe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orbel"/>
                <a:ea typeface="Corbel"/>
                <a:cs typeface="Corbel"/>
                <a:sym typeface="Corbe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orbel"/>
                <a:ea typeface="Corbel"/>
                <a:cs typeface="Corbel"/>
                <a:sym typeface="Corbel"/>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sldLayoutIdLst>
    <p:sldLayoutId id="2147483649"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en-US" sz="3200"/>
              <a:t>2018 Strategic Goal: Communication</a:t>
            </a:r>
            <a:endParaRPr/>
          </a:p>
        </p:txBody>
      </p:sp>
      <p:pic>
        <p:nvPicPr>
          <p:cNvPr descr="A picture containing graphical user interface, text&#10;&#10;Description automatically generated" id="117" name="Google Shape;117;p1"/>
          <p:cNvPicPr preferRelativeResize="0"/>
          <p:nvPr>
            <p:ph idx="1" type="body"/>
          </p:nvPr>
        </p:nvPicPr>
        <p:blipFill rotWithShape="1">
          <a:blip r:embed="rId3">
            <a:alphaModFix/>
          </a:blip>
          <a:srcRect b="0" l="0" r="0" t="12510"/>
          <a:stretch/>
        </p:blipFill>
        <p:spPr>
          <a:xfrm>
            <a:off x="457200" y="1820575"/>
            <a:ext cx="5265900" cy="2591400"/>
          </a:xfrm>
          <a:prstGeom prst="rect">
            <a:avLst/>
          </a:prstGeom>
          <a:noFill/>
          <a:ln>
            <a:noFill/>
          </a:ln>
        </p:spPr>
      </p:pic>
      <p:graphicFrame>
        <p:nvGraphicFramePr>
          <p:cNvPr id="118" name="Google Shape;118;p1"/>
          <p:cNvGraphicFramePr/>
          <p:nvPr/>
        </p:nvGraphicFramePr>
        <p:xfrm>
          <a:off x="6172200" y="2228379"/>
          <a:ext cx="3000000" cy="3000000"/>
        </p:xfrm>
        <a:graphic>
          <a:graphicData uri="http://schemas.openxmlformats.org/drawingml/2006/table">
            <a:tbl>
              <a:tblPr bandRow="1" firstRow="1">
                <a:noFill/>
                <a:tableStyleId>{FD89CE24-C8ED-451C-AEDC-796646FAE70F}</a:tableStyleId>
              </a:tblPr>
              <a:tblGrid>
                <a:gridCol w="1338925"/>
                <a:gridCol w="1338925"/>
              </a:tblGrid>
              <a:tr h="286950">
                <a:tc>
                  <a:txBody>
                    <a:bodyPr/>
                    <a:lstStyle/>
                    <a:p>
                      <a:pPr indent="0" lvl="0" marL="0" marR="0" rtl="0" algn="l">
                        <a:spcBef>
                          <a:spcPts val="0"/>
                        </a:spcBef>
                        <a:spcAft>
                          <a:spcPts val="0"/>
                        </a:spcAft>
                        <a:buNone/>
                      </a:pPr>
                      <a:r>
                        <a:rPr b="1" lang="en-US" sz="1800" u="none" cap="none" strike="noStrike"/>
                        <a:t>Response</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b="1" lang="en-US" sz="1800"/>
                        <a:t># of People</a:t>
                      </a:r>
                      <a:endParaRPr/>
                    </a:p>
                  </a:txBody>
                  <a:tcPr marT="45725" marB="45725" marR="91450" marL="91450"/>
                </a:tc>
              </a:tr>
              <a:tr h="286950">
                <a:tc>
                  <a:txBody>
                    <a:bodyPr/>
                    <a:lstStyle/>
                    <a:p>
                      <a:pPr indent="0" lvl="0" marL="0" marR="0" rtl="0" algn="ctr">
                        <a:spcBef>
                          <a:spcPts val="0"/>
                        </a:spcBef>
                        <a:spcAft>
                          <a:spcPts val="0"/>
                        </a:spcAft>
                        <a:buNone/>
                      </a:pPr>
                      <a:r>
                        <a:rPr lang="en-US" sz="1800"/>
                        <a:t>2</a:t>
                      </a:r>
                      <a:endParaRPr/>
                    </a:p>
                  </a:txBody>
                  <a:tcPr marT="45725" marB="45725" marR="91450" marL="91450"/>
                </a:tc>
                <a:tc>
                  <a:txBody>
                    <a:bodyPr/>
                    <a:lstStyle/>
                    <a:p>
                      <a:pPr indent="0" lvl="0" marL="0" marR="0" rtl="0" algn="ctr">
                        <a:spcBef>
                          <a:spcPts val="0"/>
                        </a:spcBef>
                        <a:spcAft>
                          <a:spcPts val="0"/>
                        </a:spcAft>
                        <a:buNone/>
                      </a:pPr>
                      <a:r>
                        <a:rPr lang="en-US" sz="1800"/>
                        <a:t>1</a:t>
                      </a:r>
                      <a:endParaRPr/>
                    </a:p>
                  </a:txBody>
                  <a:tcPr marT="45725" marB="45725" marR="91450" marL="91450"/>
                </a:tc>
              </a:tr>
              <a:tr h="286950">
                <a:tc>
                  <a:txBody>
                    <a:bodyPr/>
                    <a:lstStyle/>
                    <a:p>
                      <a:pPr indent="0" lvl="0" marL="0" marR="0" rtl="0" algn="ctr">
                        <a:spcBef>
                          <a:spcPts val="0"/>
                        </a:spcBef>
                        <a:spcAft>
                          <a:spcPts val="0"/>
                        </a:spcAft>
                        <a:buNone/>
                      </a:pPr>
                      <a:r>
                        <a:rPr lang="en-US" sz="1800"/>
                        <a:t>4</a:t>
                      </a:r>
                      <a:endParaRPr/>
                    </a:p>
                  </a:txBody>
                  <a:tcPr marT="45725" marB="45725" marR="91450" marL="91450"/>
                </a:tc>
                <a:tc>
                  <a:txBody>
                    <a:bodyPr/>
                    <a:lstStyle/>
                    <a:p>
                      <a:pPr indent="0" lvl="0" marL="0" marR="0" rtl="0" algn="ctr">
                        <a:spcBef>
                          <a:spcPts val="0"/>
                        </a:spcBef>
                        <a:spcAft>
                          <a:spcPts val="0"/>
                        </a:spcAft>
                        <a:buNone/>
                      </a:pPr>
                      <a:r>
                        <a:rPr lang="en-US" sz="1800"/>
                        <a:t>28</a:t>
                      </a:r>
                      <a:endParaRPr/>
                    </a:p>
                  </a:txBody>
                  <a:tcPr marT="45725" marB="45725" marR="91450" marL="91450"/>
                </a:tc>
              </a:tr>
              <a:tr h="286950">
                <a:tc>
                  <a:txBody>
                    <a:bodyPr/>
                    <a:lstStyle/>
                    <a:p>
                      <a:pPr indent="0" lvl="0" marL="0" marR="0" rtl="0" algn="ctr">
                        <a:spcBef>
                          <a:spcPts val="0"/>
                        </a:spcBef>
                        <a:spcAft>
                          <a:spcPts val="0"/>
                        </a:spcAft>
                        <a:buNone/>
                      </a:pPr>
                      <a:r>
                        <a:rPr lang="en-US" sz="1800"/>
                        <a:t>5</a:t>
                      </a:r>
                      <a:endParaRPr/>
                    </a:p>
                  </a:txBody>
                  <a:tcPr marT="45725" marB="45725" marR="91450" marL="91450"/>
                </a:tc>
                <a:tc>
                  <a:txBody>
                    <a:bodyPr/>
                    <a:lstStyle/>
                    <a:p>
                      <a:pPr indent="0" lvl="0" marL="0" marR="0" rtl="0" algn="ctr">
                        <a:spcBef>
                          <a:spcPts val="0"/>
                        </a:spcBef>
                        <a:spcAft>
                          <a:spcPts val="0"/>
                        </a:spcAft>
                        <a:buNone/>
                      </a:pPr>
                      <a:r>
                        <a:rPr lang="en-US" sz="1800"/>
                        <a:t>11</a:t>
                      </a:r>
                      <a:endParaRPr/>
                    </a:p>
                  </a:txBody>
                  <a:tcPr marT="45725" marB="45725" marR="91450" marL="91450"/>
                </a:tc>
              </a:tr>
              <a:tr h="286950">
                <a:tc>
                  <a:txBody>
                    <a:bodyPr/>
                    <a:lstStyle/>
                    <a:p>
                      <a:pPr indent="0" lvl="0" marL="0" marR="0" rtl="0" algn="ctr">
                        <a:spcBef>
                          <a:spcPts val="0"/>
                        </a:spcBef>
                        <a:spcAft>
                          <a:spcPts val="0"/>
                        </a:spcAft>
                        <a:buNone/>
                      </a:pPr>
                      <a:r>
                        <a:rPr b="1" lang="en-US" sz="1800"/>
                        <a:t>Total</a:t>
                      </a:r>
                      <a:endParaRPr/>
                    </a:p>
                  </a:txBody>
                  <a:tcPr marT="45725" marB="45725" marR="91450" marL="91450"/>
                </a:tc>
                <a:tc>
                  <a:txBody>
                    <a:bodyPr/>
                    <a:lstStyle/>
                    <a:p>
                      <a:pPr indent="0" lvl="0" marL="0" marR="0" rtl="0" algn="ctr">
                        <a:spcBef>
                          <a:spcPts val="0"/>
                        </a:spcBef>
                        <a:spcAft>
                          <a:spcPts val="0"/>
                        </a:spcAft>
                        <a:buNone/>
                      </a:pPr>
                      <a:r>
                        <a:rPr b="1" lang="en-US" sz="1800"/>
                        <a:t>40</a:t>
                      </a:r>
                      <a:endParaRPr/>
                    </a:p>
                  </a:txBody>
                  <a:tcPr marT="45725" marB="45725" marR="91450" marL="91450"/>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10"/>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111111"/>
              </a:buClr>
              <a:buSzPts val="2800"/>
              <a:buFont typeface="Source Sans Pro"/>
              <a:buNone/>
            </a:pPr>
            <a:r>
              <a:rPr i="0" lang="en-US" sz="2800">
                <a:solidFill>
                  <a:srgbClr val="111111"/>
                </a:solidFill>
                <a:latin typeface="Source Sans Pro"/>
                <a:ea typeface="Source Sans Pro"/>
                <a:cs typeface="Source Sans Pro"/>
                <a:sym typeface="Source Sans Pro"/>
              </a:rPr>
              <a:t>What items would you like MSGIC </a:t>
            </a:r>
            <a:br>
              <a:rPr i="0" lang="en-US" sz="2800">
                <a:solidFill>
                  <a:srgbClr val="111111"/>
                </a:solidFill>
                <a:latin typeface="Source Sans Pro"/>
                <a:ea typeface="Source Sans Pro"/>
                <a:cs typeface="Source Sans Pro"/>
                <a:sym typeface="Source Sans Pro"/>
              </a:rPr>
            </a:br>
            <a:r>
              <a:rPr i="0" lang="en-US" sz="2800">
                <a:solidFill>
                  <a:srgbClr val="111111"/>
                </a:solidFill>
                <a:latin typeface="Source Sans Pro"/>
                <a:ea typeface="Source Sans Pro"/>
                <a:cs typeface="Source Sans Pro"/>
                <a:sym typeface="Source Sans Pro"/>
              </a:rPr>
              <a:t>to focus on in the next three years?</a:t>
            </a:r>
            <a:endParaRPr sz="2800"/>
          </a:p>
        </p:txBody>
      </p:sp>
      <p:graphicFrame>
        <p:nvGraphicFramePr>
          <p:cNvPr id="174" name="Google Shape;174;p10"/>
          <p:cNvGraphicFramePr/>
          <p:nvPr/>
        </p:nvGraphicFramePr>
        <p:xfrm>
          <a:off x="1066800" y="1962150"/>
          <a:ext cx="3000000" cy="3000000"/>
        </p:xfrm>
        <a:graphic>
          <a:graphicData uri="http://schemas.openxmlformats.org/drawingml/2006/table">
            <a:tbl>
              <a:tblPr>
                <a:noFill/>
                <a:tableStyleId>{FD89CE24-C8ED-451C-AEDC-796646FAE70F}</a:tableStyleId>
              </a:tblPr>
              <a:tblGrid>
                <a:gridCol w="4758025"/>
                <a:gridCol w="806450"/>
                <a:gridCol w="645150"/>
                <a:gridCol w="703850"/>
              </a:tblGrid>
              <a:tr h="290025">
                <a:tc>
                  <a:txBody>
                    <a:bodyPr/>
                    <a:lstStyle/>
                    <a:p>
                      <a:pPr indent="0" lvl="0" marL="0" marR="0" rtl="0" algn="l">
                        <a:spcBef>
                          <a:spcPts val="0"/>
                        </a:spcBef>
                        <a:spcAft>
                          <a:spcPts val="0"/>
                        </a:spcAft>
                        <a:buNone/>
                      </a:pPr>
                      <a:r>
                        <a:rPr b="1" lang="en-US" sz="1100" u="none" strike="noStrike"/>
                        <a:t>Suggestion</a:t>
                      </a:r>
                      <a:endParaRPr b="1"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b="1" lang="en-US" sz="1100" u="none" strike="noStrike"/>
                        <a:t>Net Votes</a:t>
                      </a:r>
                      <a:endParaRPr b="1"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b="1" lang="en-US" sz="1100" u="none" strike="noStrike"/>
                        <a:t>Upvotes</a:t>
                      </a:r>
                      <a:endParaRPr b="1"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b="1" lang="en-US" sz="1100" u="none" strike="noStrike"/>
                        <a:t>Downvotes</a:t>
                      </a:r>
                      <a:endParaRPr b="1"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Training and communication of GIS-related events.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23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23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Support for emerging professionals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15</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15</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Expanding GIS in small municipalities that do not have a current GIS capability</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14</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14</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Outreach to K-12 educators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12</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12</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Spending money to the benefit of members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12</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12</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Integration of GIS with other technologies like BIM, 3D, etc</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11</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11</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Staying on top of Maryland GIS happenings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11</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2</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New coordinate changes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11</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12</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a:t>
                      </a:r>
                      <a:endParaRPr b="0" i="0" sz="1100" u="none" strike="noStrike">
                        <a:solidFill>
                          <a:srgbClr val="000000"/>
                        </a:solidFill>
                        <a:latin typeface="Calibri"/>
                        <a:ea typeface="Calibri"/>
                        <a:cs typeface="Calibri"/>
                        <a:sym typeface="Calibri"/>
                      </a:endParaRPr>
                    </a:p>
                  </a:txBody>
                  <a:tcPr marT="6275" marB="0" marR="6275" marL="6275" anchor="ctr"/>
                </a:tc>
              </a:tr>
              <a:tr h="202950">
                <a:tc>
                  <a:txBody>
                    <a:bodyPr/>
                    <a:lstStyle/>
                    <a:p>
                      <a:pPr indent="0" lvl="0" marL="0" marR="0" rtl="0" algn="l">
                        <a:spcBef>
                          <a:spcPts val="0"/>
                        </a:spcBef>
                        <a:spcAft>
                          <a:spcPts val="0"/>
                        </a:spcAft>
                        <a:buNone/>
                      </a:pPr>
                      <a:r>
                        <a:rPr lang="en-US" sz="1100" u="none" strike="noStrike"/>
                        <a:t>How to take full advantage of a MSGIC membership</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11</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11</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397900">
                <a:tc>
                  <a:txBody>
                    <a:bodyPr/>
                    <a:lstStyle/>
                    <a:p>
                      <a:pPr indent="0" lvl="0" marL="0" marR="0" rtl="0" algn="l">
                        <a:spcBef>
                          <a:spcPts val="0"/>
                        </a:spcBef>
                        <a:spcAft>
                          <a:spcPts val="0"/>
                        </a:spcAft>
                        <a:buNone/>
                      </a:pPr>
                      <a:r>
                        <a:rPr lang="en-US" sz="1100" u="none" strike="noStrike"/>
                        <a:t>Continuing to build the maturity of the org and getting more participation from members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10</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10</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11"/>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rgbClr val="111111"/>
              </a:buClr>
              <a:buSzPts val="2800"/>
              <a:buFont typeface="Source Sans Pro"/>
              <a:buNone/>
            </a:pPr>
            <a:r>
              <a:rPr i="0" lang="en-US" sz="2800">
                <a:solidFill>
                  <a:srgbClr val="111111"/>
                </a:solidFill>
                <a:latin typeface="Source Sans Pro"/>
                <a:ea typeface="Source Sans Pro"/>
                <a:cs typeface="Source Sans Pro"/>
                <a:sym typeface="Source Sans Pro"/>
              </a:rPr>
              <a:t>What items would you like MSGIC </a:t>
            </a:r>
            <a:br>
              <a:rPr i="0" lang="en-US" sz="2800">
                <a:solidFill>
                  <a:srgbClr val="111111"/>
                </a:solidFill>
                <a:latin typeface="Source Sans Pro"/>
                <a:ea typeface="Source Sans Pro"/>
                <a:cs typeface="Source Sans Pro"/>
                <a:sym typeface="Source Sans Pro"/>
              </a:rPr>
            </a:br>
            <a:r>
              <a:rPr i="0" lang="en-US" sz="2800">
                <a:solidFill>
                  <a:srgbClr val="111111"/>
                </a:solidFill>
                <a:latin typeface="Source Sans Pro"/>
                <a:ea typeface="Source Sans Pro"/>
                <a:cs typeface="Source Sans Pro"/>
                <a:sym typeface="Source Sans Pro"/>
              </a:rPr>
              <a:t>to focus on in the next three years? (cont</a:t>
            </a:r>
            <a:r>
              <a:rPr lang="en-US" sz="2800">
                <a:solidFill>
                  <a:srgbClr val="111111"/>
                </a:solidFill>
                <a:latin typeface="Source Sans Pro"/>
                <a:ea typeface="Source Sans Pro"/>
                <a:cs typeface="Source Sans Pro"/>
                <a:sym typeface="Source Sans Pro"/>
              </a:rPr>
              <a:t>’d)</a:t>
            </a:r>
            <a:endParaRPr sz="2800"/>
          </a:p>
        </p:txBody>
      </p:sp>
      <p:graphicFrame>
        <p:nvGraphicFramePr>
          <p:cNvPr id="180" name="Google Shape;180;p11"/>
          <p:cNvGraphicFramePr/>
          <p:nvPr/>
        </p:nvGraphicFramePr>
        <p:xfrm>
          <a:off x="762000" y="1962150"/>
          <a:ext cx="3000000" cy="3000000"/>
        </p:xfrm>
        <a:graphic>
          <a:graphicData uri="http://schemas.openxmlformats.org/drawingml/2006/table">
            <a:tbl>
              <a:tblPr>
                <a:noFill/>
                <a:tableStyleId>{FD89CE24-C8ED-451C-AEDC-796646FAE70F}</a:tableStyleId>
              </a:tblPr>
              <a:tblGrid>
                <a:gridCol w="5183325"/>
                <a:gridCol w="913725"/>
                <a:gridCol w="639600"/>
                <a:gridCol w="730975"/>
              </a:tblGrid>
              <a:tr h="336300">
                <a:tc>
                  <a:txBody>
                    <a:bodyPr/>
                    <a:lstStyle/>
                    <a:p>
                      <a:pPr indent="0" lvl="0" marL="0" marR="0" rtl="0" algn="l">
                        <a:spcBef>
                          <a:spcPts val="0"/>
                        </a:spcBef>
                        <a:spcAft>
                          <a:spcPts val="0"/>
                        </a:spcAft>
                        <a:buNone/>
                      </a:pPr>
                      <a:r>
                        <a:rPr b="1" lang="en-US" sz="1100" u="none" strike="noStrike"/>
                        <a:t>Suggestion</a:t>
                      </a:r>
                      <a:endParaRPr b="1"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b="1" lang="en-US" sz="1100" u="none" strike="noStrike"/>
                        <a:t>Net Votes</a:t>
                      </a:r>
                      <a:endParaRPr b="1"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b="1" lang="en-US" sz="1100" u="none" strike="noStrike"/>
                        <a:t>Upvotes</a:t>
                      </a:r>
                      <a:endParaRPr b="1"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b="1" lang="en-US" sz="1100" u="none" strike="noStrike"/>
                        <a:t>Downvotes</a:t>
                      </a:r>
                      <a:endParaRPr b="1"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Industry specific collaboration (natural resources, AEC, etc.)</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10</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10</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Data Strategies and Governance</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10</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10</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Emergency management and public safety coordination with the State</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8</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8</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Promoting open source technologies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6</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6</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Mentoring</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5</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5</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Certification Support</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4</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5</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More networking activities for all MSGIC members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212725">
                <a:tc>
                  <a:txBody>
                    <a:bodyPr/>
                    <a:lstStyle/>
                    <a:p>
                      <a:pPr indent="0" lvl="0" marL="0" marR="0" rtl="0" algn="l">
                        <a:spcBef>
                          <a:spcPts val="0"/>
                        </a:spcBef>
                        <a:spcAft>
                          <a:spcPts val="0"/>
                        </a:spcAft>
                        <a:buNone/>
                      </a:pPr>
                      <a:r>
                        <a:rPr lang="en-US" sz="1100" u="none" strike="noStrike"/>
                        <a:t>Continue to provide training for emerging professionals.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0</a:t>
                      </a:r>
                      <a:endParaRPr b="0" i="0" sz="1100" u="none" strike="noStrike">
                        <a:solidFill>
                          <a:srgbClr val="000000"/>
                        </a:solidFill>
                        <a:latin typeface="Calibri"/>
                        <a:ea typeface="Calibri"/>
                        <a:cs typeface="Calibri"/>
                        <a:sym typeface="Calibri"/>
                      </a:endParaRPr>
                    </a:p>
                  </a:txBody>
                  <a:tcPr marT="6275" marB="0" marR="6275" marL="6275" anchor="ctr"/>
                </a:tc>
              </a:tr>
              <a:tr h="416175">
                <a:tc>
                  <a:txBody>
                    <a:bodyPr/>
                    <a:lstStyle/>
                    <a:p>
                      <a:pPr indent="0" lvl="0" marL="0" marR="0" rtl="0" algn="l">
                        <a:spcBef>
                          <a:spcPts val="0"/>
                        </a:spcBef>
                        <a:spcAft>
                          <a:spcPts val="0"/>
                        </a:spcAft>
                        <a:buNone/>
                      </a:pPr>
                      <a:r>
                        <a:rPr lang="en-US" sz="1100" u="none" strike="noStrike"/>
                        <a:t>Emerging technology, outreach with GIS related topics to inner city schools, using ArcGIS online, moving from ArcGIS Desktop to Pro, outreach to private companies that need GIS</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2</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3</a:t>
                      </a:r>
                      <a:endParaRPr b="0" i="0" sz="1100" u="none" strike="noStrike">
                        <a:solidFill>
                          <a:srgbClr val="000000"/>
                        </a:solidFill>
                        <a:latin typeface="Calibri"/>
                        <a:ea typeface="Calibri"/>
                        <a:cs typeface="Calibri"/>
                        <a:sym typeface="Calibri"/>
                      </a:endParaRPr>
                    </a:p>
                  </a:txBody>
                  <a:tcPr marT="6275" marB="0" marR="6275" marL="6275" anchor="ctr"/>
                </a:tc>
                <a:tc>
                  <a:txBody>
                    <a:bodyPr/>
                    <a:lstStyle/>
                    <a:p>
                      <a:pPr indent="0" lvl="0" marL="0" marR="0" rtl="0" algn="ctr">
                        <a:spcBef>
                          <a:spcPts val="0"/>
                        </a:spcBef>
                        <a:spcAft>
                          <a:spcPts val="0"/>
                        </a:spcAft>
                        <a:buNone/>
                      </a:pPr>
                      <a:r>
                        <a:rPr lang="en-US" sz="1100" u="none" strike="noStrike"/>
                        <a:t>1</a:t>
                      </a:r>
                      <a:endParaRPr b="0" i="0" sz="1100" u="none" strike="noStrike">
                        <a:solidFill>
                          <a:srgbClr val="000000"/>
                        </a:solidFill>
                        <a:latin typeface="Calibri"/>
                        <a:ea typeface="Calibri"/>
                        <a:cs typeface="Calibri"/>
                        <a:sym typeface="Calibri"/>
                      </a:endParaRPr>
                    </a:p>
                  </a:txBody>
                  <a:tcPr marT="6275" marB="0" marR="6275" marL="6275" anchor="ct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en-US" sz="2800"/>
              <a:t>What do you like about communication </a:t>
            </a:r>
            <a:br>
              <a:rPr lang="en-US" sz="2800"/>
            </a:br>
            <a:r>
              <a:rPr lang="en-US" sz="2800"/>
              <a:t>within MSGIC or what could be improved?</a:t>
            </a:r>
            <a:endParaRPr/>
          </a:p>
        </p:txBody>
      </p:sp>
      <p:graphicFrame>
        <p:nvGraphicFramePr>
          <p:cNvPr id="124" name="Google Shape;124;p2"/>
          <p:cNvGraphicFramePr/>
          <p:nvPr/>
        </p:nvGraphicFramePr>
        <p:xfrm>
          <a:off x="675093" y="1885950"/>
          <a:ext cx="3000000" cy="3000000"/>
        </p:xfrm>
        <a:graphic>
          <a:graphicData uri="http://schemas.openxmlformats.org/drawingml/2006/table">
            <a:tbl>
              <a:tblPr>
                <a:noFill/>
                <a:tableStyleId>{1D78CBEC-6A7D-459E-B083-8AA241FC15AF}</a:tableStyleId>
              </a:tblPr>
              <a:tblGrid>
                <a:gridCol w="6942050"/>
                <a:gridCol w="851775"/>
              </a:tblGrid>
              <a:tr h="36650">
                <a:tc>
                  <a:txBody>
                    <a:bodyPr/>
                    <a:lstStyle/>
                    <a:p>
                      <a:pPr indent="0" lvl="0" marL="0" marR="0" rtl="0" algn="l">
                        <a:spcBef>
                          <a:spcPts val="0"/>
                        </a:spcBef>
                        <a:spcAft>
                          <a:spcPts val="0"/>
                        </a:spcAft>
                        <a:buNone/>
                      </a:pPr>
                      <a:r>
                        <a:rPr b="1" lang="en-US" sz="900" u="none" strike="noStrike"/>
                        <a:t>Response</a:t>
                      </a:r>
                      <a:endParaRPr b="1" i="0" sz="900" u="none" strike="noStrike">
                        <a:solidFill>
                          <a:srgbClr val="000000"/>
                        </a:solidFill>
                        <a:latin typeface="Calibri"/>
                        <a:ea typeface="Calibri"/>
                        <a:cs typeface="Calibri"/>
                        <a:sym typeface="Calibri"/>
                      </a:endParaRPr>
                    </a:p>
                  </a:txBody>
                  <a:tcPr marT="5650" marB="0" marR="5650" marL="5650" anchor="b"/>
                </a:tc>
                <a:tc>
                  <a:txBody>
                    <a:bodyPr/>
                    <a:lstStyle/>
                    <a:p>
                      <a:pPr indent="0" lvl="0" marL="0" marR="0" rtl="0" algn="l">
                        <a:spcBef>
                          <a:spcPts val="0"/>
                        </a:spcBef>
                        <a:spcAft>
                          <a:spcPts val="0"/>
                        </a:spcAft>
                        <a:buNone/>
                      </a:pPr>
                      <a:r>
                        <a:rPr b="1" lang="en-US" sz="900" u="none" strike="noStrike"/>
                        <a:t>Screen name</a:t>
                      </a:r>
                      <a:endParaRPr b="1" i="0" sz="900" u="none" strike="noStrike">
                        <a:solidFill>
                          <a:srgbClr val="000000"/>
                        </a:solidFill>
                        <a:latin typeface="Calibri"/>
                        <a:ea typeface="Calibri"/>
                        <a:cs typeface="Calibri"/>
                        <a:sym typeface="Calibri"/>
                      </a:endParaRPr>
                    </a:p>
                  </a:txBody>
                  <a:tcPr marT="5650" marB="0" marR="5650" marL="5650" anchor="b"/>
                </a:tc>
              </a:tr>
              <a:tr h="112850">
                <a:tc>
                  <a:txBody>
                    <a:bodyPr/>
                    <a:lstStyle/>
                    <a:p>
                      <a:pPr indent="0" lvl="0" marL="0" marR="0" rtl="0" algn="l">
                        <a:spcBef>
                          <a:spcPts val="0"/>
                        </a:spcBef>
                        <a:spcAft>
                          <a:spcPts val="0"/>
                        </a:spcAft>
                        <a:buNone/>
                      </a:pPr>
                      <a:r>
                        <a:rPr lang="en-US" sz="900" u="none" strike="noStrike"/>
                        <a:t>Don't know if there is a way to do this already but more direct communication about what is going on with each of the working groups and opportunities to get involved may be a big help.</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Ethan Homesley</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Emails occasionally get blocked by my spam filter.  It would be great if we received a calendar invite (or a .ics download file) with the login info for meetings via email.</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guest560</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Transparent in that it reaches all members.   Always on topic and informative.</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brett dobelstein</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Might be nice to send out summary of new job board additions to the mailing list</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Graham T</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Executive Committee meeting notes are up to date and available</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Jen C-M</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Information is readily available about different events and where to connect on the calendar on MSGIC's website. The email notifications about events are very helpful. Also love the job board.</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Ethan Homesley</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I like that communications are sent early</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guest647</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Emails are good about events</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John OBrien</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Website redesign needed.  Focus on providing information on one place</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Patrick Callahan</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In general MSGIC communications are clear and spaced out well. Never get the feeling that I am being overwhelmed with emails, tweets, etc as with other orgs I belong to.</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mjl</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I like email because I can search for them by text.  For social, I do use linked in but nor twitter or facebook.</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David McSpaden</a:t>
                      </a:r>
                      <a:endParaRPr b="0"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900" u="none" strike="noStrike"/>
                        <a:t>Upcoming meetings notifications</a:t>
                      </a:r>
                      <a:endParaRPr b="0"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900" u="none" strike="noStrike"/>
                        <a:t>TJ Bradley</a:t>
                      </a:r>
                      <a:endParaRPr b="0" i="0" sz="900" u="none" strike="noStrike">
                        <a:solidFill>
                          <a:srgbClr val="000000"/>
                        </a:solidFill>
                        <a:latin typeface="Calibri"/>
                        <a:ea typeface="Calibri"/>
                        <a:cs typeface="Calibri"/>
                        <a:sym typeface="Calibri"/>
                      </a:endParaRPr>
                    </a:p>
                  </a:txBody>
                  <a:tcPr marT="5650" marB="0" marR="5650" marL="5650" anchor="ct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3"/>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400"/>
              <a:buFont typeface="Calibri"/>
              <a:buNone/>
            </a:pPr>
            <a:r>
              <a:rPr lang="en-US" sz="2400"/>
              <a:t>What do you like about communication </a:t>
            </a:r>
            <a:br>
              <a:rPr lang="en-US" sz="2400"/>
            </a:br>
            <a:r>
              <a:rPr lang="en-US" sz="2400"/>
              <a:t>within MSGIC or what could be improved? (cont’d)</a:t>
            </a:r>
            <a:endParaRPr/>
          </a:p>
        </p:txBody>
      </p:sp>
      <p:graphicFrame>
        <p:nvGraphicFramePr>
          <p:cNvPr id="130" name="Google Shape;130;p3"/>
          <p:cNvGraphicFramePr/>
          <p:nvPr/>
        </p:nvGraphicFramePr>
        <p:xfrm>
          <a:off x="457200" y="1872778"/>
          <a:ext cx="3000000" cy="3000000"/>
        </p:xfrm>
        <a:graphic>
          <a:graphicData uri="http://schemas.openxmlformats.org/drawingml/2006/table">
            <a:tbl>
              <a:tblPr>
                <a:noFill/>
                <a:tableStyleId>{1D78CBEC-6A7D-459E-B083-8AA241FC15AF}</a:tableStyleId>
              </a:tblPr>
              <a:tblGrid>
                <a:gridCol w="7108175"/>
                <a:gridCol w="1121425"/>
              </a:tblGrid>
              <a:tr h="90075">
                <a:tc>
                  <a:txBody>
                    <a:bodyPr/>
                    <a:lstStyle/>
                    <a:p>
                      <a:pPr indent="0" lvl="0" marL="0" marR="0" rtl="0" algn="l">
                        <a:spcBef>
                          <a:spcPts val="0"/>
                        </a:spcBef>
                        <a:spcAft>
                          <a:spcPts val="0"/>
                        </a:spcAft>
                        <a:buNone/>
                      </a:pPr>
                      <a:r>
                        <a:rPr b="1" lang="en-US" sz="900" u="none" strike="noStrike"/>
                        <a:t>Response</a:t>
                      </a:r>
                      <a:endParaRPr b="1" i="0" sz="9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b="1" lang="en-US" sz="900" u="none" strike="noStrike"/>
                        <a:t>Screen name</a:t>
                      </a:r>
                      <a:endParaRPr b="1" i="0" sz="9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We can improve  communication to/onboarding of new members.</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Shawn</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I like email reminders of meetings and the website is informative</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Shawn Wampler</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I enjoy hearing about statewide initiatives at the quarterly meetings, as well as the training opportunists through the year.</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guest097</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It's great to get updates on all events but it would be great if we can get weekly updates on upcoming events or activities.</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Teddy Hailegeberel</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sometimes invites aren't received. Perhaps if there was an automated system that we subscribe to, we'd get all the things we are interested in.</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J.B. Churchill</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Email seems to work best for me.</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guest032</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When I changed jobs it was not easy to change my email.  I am still not getting the updates.  In the past the email were informative.</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DMB</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Notifications about upcoming meetings.</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Anastassiya Suprunova</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It was not as regular as it could be. The msgic.org domain will help with messages getting stuck in spam since we are no longer gmail.com.</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Julie Spangler</a:t>
                      </a:r>
                      <a:endParaRPr b="0" i="0" sz="1000" u="none" strike="noStrike">
                        <a:solidFill>
                          <a:srgbClr val="000000"/>
                        </a:solidFill>
                        <a:latin typeface="Calibri"/>
                        <a:ea typeface="Calibri"/>
                        <a:cs typeface="Calibri"/>
                        <a:sym typeface="Calibri"/>
                      </a:endParaRPr>
                    </a:p>
                  </a:txBody>
                  <a:tcPr marT="5650" marB="0" marR="5650" marL="5650" anchor="ctr"/>
                </a:tc>
              </a:tr>
              <a:tr h="112850">
                <a:tc>
                  <a:txBody>
                    <a:bodyPr/>
                    <a:lstStyle/>
                    <a:p>
                      <a:pPr indent="0" lvl="0" marL="0" marR="0" rtl="0" algn="l">
                        <a:spcBef>
                          <a:spcPts val="0"/>
                        </a:spcBef>
                        <a:spcAft>
                          <a:spcPts val="0"/>
                        </a:spcAft>
                        <a:buNone/>
                      </a:pPr>
                      <a:r>
                        <a:rPr lang="en-US" sz="1000" u="none" strike="noStrike"/>
                        <a:t>My caucus has provided good email updates of monthly activities!</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Graham T</a:t>
                      </a:r>
                      <a:endParaRPr b="0" i="0" sz="1000" u="none" strike="noStrike">
                        <a:solidFill>
                          <a:srgbClr val="000000"/>
                        </a:solidFill>
                        <a:latin typeface="Calibri"/>
                        <a:ea typeface="Calibri"/>
                        <a:cs typeface="Calibri"/>
                        <a:sym typeface="Calibri"/>
                      </a:endParaRPr>
                    </a:p>
                  </a:txBody>
                  <a:tcPr marT="5650" marB="0" marR="5650" marL="5650" anchor="ctr"/>
                </a:tc>
              </a:tr>
              <a:tr h="127000">
                <a:tc>
                  <a:txBody>
                    <a:bodyPr/>
                    <a:lstStyle/>
                    <a:p>
                      <a:pPr indent="0" lvl="0" marL="0" marR="0" rtl="0" algn="l">
                        <a:spcBef>
                          <a:spcPts val="0"/>
                        </a:spcBef>
                        <a:spcAft>
                          <a:spcPts val="0"/>
                        </a:spcAft>
                        <a:buNone/>
                      </a:pPr>
                      <a:r>
                        <a:rPr lang="en-US" sz="1000" u="none" strike="noStrike"/>
                        <a:t>Email notifications were getting blocked by my spam filter</a:t>
                      </a:r>
                      <a:endParaRPr b="0" i="0" sz="1000" u="none" strike="noStrike">
                        <a:solidFill>
                          <a:srgbClr val="000000"/>
                        </a:solidFill>
                        <a:latin typeface="Calibri"/>
                        <a:ea typeface="Calibri"/>
                        <a:cs typeface="Calibri"/>
                        <a:sym typeface="Calibri"/>
                      </a:endParaRPr>
                    </a:p>
                  </a:txBody>
                  <a:tcPr marT="5650" marB="0" marR="5650" marL="5650" anchor="ctr"/>
                </a:tc>
                <a:tc>
                  <a:txBody>
                    <a:bodyPr/>
                    <a:lstStyle/>
                    <a:p>
                      <a:pPr indent="0" lvl="0" marL="0" marR="0" rtl="0" algn="l">
                        <a:spcBef>
                          <a:spcPts val="0"/>
                        </a:spcBef>
                        <a:spcAft>
                          <a:spcPts val="0"/>
                        </a:spcAft>
                        <a:buNone/>
                      </a:pPr>
                      <a:r>
                        <a:rPr lang="en-US" sz="1000" u="none" strike="noStrike"/>
                        <a:t>Niki Miller</a:t>
                      </a:r>
                      <a:endParaRPr b="0" i="0" sz="1000" u="none" strike="noStrike">
                        <a:solidFill>
                          <a:srgbClr val="000000"/>
                        </a:solidFill>
                        <a:latin typeface="Calibri"/>
                        <a:ea typeface="Calibri"/>
                        <a:cs typeface="Calibri"/>
                        <a:sym typeface="Calibri"/>
                      </a:endParaRPr>
                    </a:p>
                  </a:txBody>
                  <a:tcPr marT="5650" marB="0" marR="5650" marL="5650"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4"/>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en-US" sz="3200"/>
              <a:t>2019 Strategic Goal: Engagement</a:t>
            </a:r>
            <a:endParaRPr/>
          </a:p>
        </p:txBody>
      </p:sp>
      <p:graphicFrame>
        <p:nvGraphicFramePr>
          <p:cNvPr id="136" name="Google Shape;136;p4"/>
          <p:cNvGraphicFramePr/>
          <p:nvPr/>
        </p:nvGraphicFramePr>
        <p:xfrm>
          <a:off x="6172200" y="2228379"/>
          <a:ext cx="3000000" cy="3000000"/>
        </p:xfrm>
        <a:graphic>
          <a:graphicData uri="http://schemas.openxmlformats.org/drawingml/2006/table">
            <a:tbl>
              <a:tblPr bandRow="1" firstRow="1">
                <a:noFill/>
                <a:tableStyleId>{FD89CE24-C8ED-451C-AEDC-796646FAE70F}</a:tableStyleId>
              </a:tblPr>
              <a:tblGrid>
                <a:gridCol w="1338925"/>
                <a:gridCol w="1338925"/>
              </a:tblGrid>
              <a:tr h="286950">
                <a:tc>
                  <a:txBody>
                    <a:bodyPr/>
                    <a:lstStyle/>
                    <a:p>
                      <a:pPr indent="0" lvl="0" marL="0" marR="0" rtl="0" algn="l">
                        <a:spcBef>
                          <a:spcPts val="0"/>
                        </a:spcBef>
                        <a:spcAft>
                          <a:spcPts val="0"/>
                        </a:spcAft>
                        <a:buNone/>
                      </a:pPr>
                      <a:r>
                        <a:rPr b="1" lang="en-US" sz="1800"/>
                        <a:t>Response</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b="1" lang="en-US" sz="1800"/>
                        <a:t># of People</a:t>
                      </a:r>
                      <a:endParaRPr/>
                    </a:p>
                  </a:txBody>
                  <a:tcPr marT="45725" marB="45725" marR="91450" marL="91450"/>
                </a:tc>
              </a:tr>
              <a:tr h="286950">
                <a:tc>
                  <a:txBody>
                    <a:bodyPr/>
                    <a:lstStyle/>
                    <a:p>
                      <a:pPr indent="0" lvl="0" marL="0" marR="0" rtl="0" algn="ctr">
                        <a:spcBef>
                          <a:spcPts val="0"/>
                        </a:spcBef>
                        <a:spcAft>
                          <a:spcPts val="0"/>
                        </a:spcAft>
                        <a:buNone/>
                      </a:pPr>
                      <a:r>
                        <a:rPr lang="en-US" sz="1800"/>
                        <a:t>3</a:t>
                      </a:r>
                      <a:endParaRPr/>
                    </a:p>
                  </a:txBody>
                  <a:tcPr marT="45725" marB="45725" marR="91450" marL="91450"/>
                </a:tc>
                <a:tc>
                  <a:txBody>
                    <a:bodyPr/>
                    <a:lstStyle/>
                    <a:p>
                      <a:pPr indent="0" lvl="0" marL="0" marR="0" rtl="0" algn="ctr">
                        <a:spcBef>
                          <a:spcPts val="0"/>
                        </a:spcBef>
                        <a:spcAft>
                          <a:spcPts val="0"/>
                        </a:spcAft>
                        <a:buNone/>
                      </a:pPr>
                      <a:r>
                        <a:rPr lang="en-US" sz="1800"/>
                        <a:t>16</a:t>
                      </a:r>
                      <a:endParaRPr/>
                    </a:p>
                  </a:txBody>
                  <a:tcPr marT="45725" marB="45725" marR="91450" marL="91450"/>
                </a:tc>
              </a:tr>
              <a:tr h="286950">
                <a:tc>
                  <a:txBody>
                    <a:bodyPr/>
                    <a:lstStyle/>
                    <a:p>
                      <a:pPr indent="0" lvl="0" marL="0" marR="0" rtl="0" algn="ctr">
                        <a:spcBef>
                          <a:spcPts val="0"/>
                        </a:spcBef>
                        <a:spcAft>
                          <a:spcPts val="0"/>
                        </a:spcAft>
                        <a:buNone/>
                      </a:pPr>
                      <a:r>
                        <a:rPr lang="en-US" sz="1800"/>
                        <a:t>4</a:t>
                      </a:r>
                      <a:endParaRPr/>
                    </a:p>
                  </a:txBody>
                  <a:tcPr marT="45725" marB="45725" marR="91450" marL="91450"/>
                </a:tc>
                <a:tc>
                  <a:txBody>
                    <a:bodyPr/>
                    <a:lstStyle/>
                    <a:p>
                      <a:pPr indent="0" lvl="0" marL="0" marR="0" rtl="0" algn="ctr">
                        <a:spcBef>
                          <a:spcPts val="0"/>
                        </a:spcBef>
                        <a:spcAft>
                          <a:spcPts val="0"/>
                        </a:spcAft>
                        <a:buNone/>
                      </a:pPr>
                      <a:r>
                        <a:rPr lang="en-US" sz="1800"/>
                        <a:t>17</a:t>
                      </a:r>
                      <a:endParaRPr/>
                    </a:p>
                  </a:txBody>
                  <a:tcPr marT="45725" marB="45725" marR="91450" marL="91450"/>
                </a:tc>
              </a:tr>
              <a:tr h="286950">
                <a:tc>
                  <a:txBody>
                    <a:bodyPr/>
                    <a:lstStyle/>
                    <a:p>
                      <a:pPr indent="0" lvl="0" marL="0" marR="0" rtl="0" algn="ctr">
                        <a:spcBef>
                          <a:spcPts val="0"/>
                        </a:spcBef>
                        <a:spcAft>
                          <a:spcPts val="0"/>
                        </a:spcAft>
                        <a:buNone/>
                      </a:pPr>
                      <a:r>
                        <a:rPr lang="en-US" sz="1800"/>
                        <a:t>5</a:t>
                      </a:r>
                      <a:endParaRPr/>
                    </a:p>
                  </a:txBody>
                  <a:tcPr marT="45725" marB="45725" marR="91450" marL="91450"/>
                </a:tc>
                <a:tc>
                  <a:txBody>
                    <a:bodyPr/>
                    <a:lstStyle/>
                    <a:p>
                      <a:pPr indent="0" lvl="0" marL="0" marR="0" rtl="0" algn="ctr">
                        <a:spcBef>
                          <a:spcPts val="0"/>
                        </a:spcBef>
                        <a:spcAft>
                          <a:spcPts val="0"/>
                        </a:spcAft>
                        <a:buNone/>
                      </a:pPr>
                      <a:r>
                        <a:rPr lang="en-US" sz="1800"/>
                        <a:t>7</a:t>
                      </a:r>
                      <a:endParaRPr/>
                    </a:p>
                  </a:txBody>
                  <a:tcPr marT="45725" marB="45725" marR="91450" marL="91450"/>
                </a:tc>
              </a:tr>
              <a:tr h="286950">
                <a:tc>
                  <a:txBody>
                    <a:bodyPr/>
                    <a:lstStyle/>
                    <a:p>
                      <a:pPr indent="0" lvl="0" marL="0" marR="0" rtl="0" algn="ctr">
                        <a:spcBef>
                          <a:spcPts val="0"/>
                        </a:spcBef>
                        <a:spcAft>
                          <a:spcPts val="0"/>
                        </a:spcAft>
                        <a:buNone/>
                      </a:pPr>
                      <a:r>
                        <a:rPr b="1" lang="en-US" sz="1800"/>
                        <a:t>Total</a:t>
                      </a:r>
                      <a:endParaRPr/>
                    </a:p>
                  </a:txBody>
                  <a:tcPr marT="45725" marB="45725" marR="91450" marL="91450"/>
                </a:tc>
                <a:tc>
                  <a:txBody>
                    <a:bodyPr/>
                    <a:lstStyle/>
                    <a:p>
                      <a:pPr indent="0" lvl="0" marL="0" marR="0" rtl="0" algn="ctr">
                        <a:spcBef>
                          <a:spcPts val="0"/>
                        </a:spcBef>
                        <a:spcAft>
                          <a:spcPts val="0"/>
                        </a:spcAft>
                        <a:buNone/>
                      </a:pPr>
                      <a:r>
                        <a:rPr b="1" lang="en-US" sz="1800"/>
                        <a:t>40</a:t>
                      </a:r>
                      <a:endParaRPr/>
                    </a:p>
                  </a:txBody>
                  <a:tcPr marT="45725" marB="45725" marR="91450" marL="91450"/>
                </a:tc>
              </a:tr>
            </a:tbl>
          </a:graphicData>
        </a:graphic>
      </p:graphicFrame>
      <p:pic>
        <p:nvPicPr>
          <p:cNvPr descr="Graphical user interface, application&#10;&#10;Description automatically generated" id="137" name="Google Shape;137;p4"/>
          <p:cNvPicPr preferRelativeResize="0"/>
          <p:nvPr/>
        </p:nvPicPr>
        <p:blipFill rotWithShape="1">
          <a:blip r:embed="rId3">
            <a:alphaModFix/>
          </a:blip>
          <a:srcRect b="0" l="0" r="0" t="12869"/>
          <a:stretch/>
        </p:blipFill>
        <p:spPr>
          <a:xfrm>
            <a:off x="457200" y="1860375"/>
            <a:ext cx="5252548" cy="25743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5"/>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en-US" sz="2800"/>
              <a:t>What do you like or dislike about </a:t>
            </a:r>
            <a:br>
              <a:rPr lang="en-US" sz="2800"/>
            </a:br>
            <a:r>
              <a:rPr lang="en-US" sz="2800"/>
              <a:t>MSGIC’s engagement with members? </a:t>
            </a:r>
            <a:endParaRPr/>
          </a:p>
        </p:txBody>
      </p:sp>
      <p:graphicFrame>
        <p:nvGraphicFramePr>
          <p:cNvPr id="143" name="Google Shape;143;p5"/>
          <p:cNvGraphicFramePr/>
          <p:nvPr/>
        </p:nvGraphicFramePr>
        <p:xfrm>
          <a:off x="925640" y="1962151"/>
          <a:ext cx="3000000" cy="3000000"/>
        </p:xfrm>
        <a:graphic>
          <a:graphicData uri="http://schemas.openxmlformats.org/drawingml/2006/table">
            <a:tbl>
              <a:tblPr>
                <a:noFill/>
                <a:tableStyleId>{FD89CE24-C8ED-451C-AEDC-796646FAE70F}</a:tableStyleId>
              </a:tblPr>
              <a:tblGrid>
                <a:gridCol w="6237150"/>
                <a:gridCol w="1371600"/>
              </a:tblGrid>
              <a:tr h="117750">
                <a:tc>
                  <a:txBody>
                    <a:bodyPr/>
                    <a:lstStyle/>
                    <a:p>
                      <a:pPr indent="0" lvl="0" marL="0" marR="0" rtl="0" algn="l">
                        <a:spcBef>
                          <a:spcPts val="0"/>
                        </a:spcBef>
                        <a:spcAft>
                          <a:spcPts val="0"/>
                        </a:spcAft>
                        <a:buNone/>
                      </a:pPr>
                      <a:r>
                        <a:rPr b="1" lang="en-US" sz="1000" u="none" strike="noStrike"/>
                        <a:t>Response</a:t>
                      </a:r>
                      <a:endParaRPr b="1"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b="1" lang="en-US" sz="1000" u="none" strike="noStrike"/>
                        <a:t>Screen name</a:t>
                      </a:r>
                      <a:endParaRPr b="1"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Need more people to not be just a member of MSGIC, but to be active and participate with the initiatives of MSGIC.</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Patrick Callahan</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Yes, I really like the Lunch and Learns idea and any free training that we can get.</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TMW</a:t>
                      </a:r>
                      <a:endParaRPr b="0" i="0" sz="1000" u="none" strike="noStrike">
                        <a:solidFill>
                          <a:srgbClr val="000000"/>
                        </a:solidFill>
                        <a:latin typeface="Calibri"/>
                        <a:ea typeface="Calibri"/>
                        <a:cs typeface="Calibri"/>
                        <a:sym typeface="Calibri"/>
                      </a:endParaRPr>
                    </a:p>
                  </a:txBody>
                  <a:tcPr marT="5900" marB="0" marR="5900" marL="5900" anchor="ctr"/>
                </a:tc>
              </a:tr>
              <a:tr h="235500">
                <a:tc>
                  <a:txBody>
                    <a:bodyPr/>
                    <a:lstStyle/>
                    <a:p>
                      <a:pPr indent="0" lvl="0" marL="0" marR="0" rtl="0" algn="l">
                        <a:spcBef>
                          <a:spcPts val="0"/>
                        </a:spcBef>
                        <a:spcAft>
                          <a:spcPts val="0"/>
                        </a:spcAft>
                        <a:buNone/>
                      </a:pPr>
                      <a:r>
                        <a:rPr lang="en-US" sz="1000" u="none" strike="noStrike"/>
                        <a:t>I think this year's lunch training sessions were great.  In general, though, I wonder if MSGIC isn't somewhat,  insular, maybe is the word? Seems like the same people always doing the same things. Is our membership growing or shrinking? What does attendance over time look like for quarterly meetings and TUGIS?</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mjl</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I liked the "Lunch &amp; Learn" events.</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guest560</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The regular quarterly meetings are a great way to stay up to date with what is going on in the state as far GIS is concerned.</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Ethan Homesley</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Always trying to keep up with the ever evolving world of GIS. Keeping it fresh.</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Kelly L Henry</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Always seeking input from members.  Providing opportunities for members to get involved and help direct the organization.</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brett dobelstein</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MSGIC shows concern for its members and makes arrangements to accommodate whatever the issue</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guest647</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Echoing the 'Lunch and Learn' activities! They are great, and low commitment</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Logan Hall</a:t>
                      </a:r>
                      <a:endParaRPr b="0" i="0" sz="1000" u="none" strike="noStrike">
                        <a:solidFill>
                          <a:srgbClr val="000000"/>
                        </a:solidFill>
                        <a:latin typeface="Calibri"/>
                        <a:ea typeface="Calibri"/>
                        <a:cs typeface="Calibri"/>
                        <a:sym typeface="Calibri"/>
                      </a:endParaRPr>
                    </a:p>
                  </a:txBody>
                  <a:tcPr marT="5900" marB="0" marR="5900" marL="5900" anchor="ctr"/>
                </a:tc>
              </a:tr>
              <a:tr h="127000">
                <a:tc>
                  <a:txBody>
                    <a:bodyPr/>
                    <a:lstStyle/>
                    <a:p>
                      <a:pPr indent="0" lvl="0" marL="0" marR="0" rtl="0" algn="l">
                        <a:spcBef>
                          <a:spcPts val="0"/>
                        </a:spcBef>
                        <a:spcAft>
                          <a:spcPts val="0"/>
                        </a:spcAft>
                        <a:buNone/>
                      </a:pPr>
                      <a:r>
                        <a:rPr lang="en-US" sz="1000" u="none" strike="noStrike"/>
                        <a:t>Keep the lunch &amp; learns!</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Adam Phipps-Dickerson</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Emerging professionals are able to engage directly through events</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Jen C-M</a:t>
                      </a:r>
                      <a:endParaRPr b="0" i="0" sz="1000" u="none" strike="noStrike">
                        <a:solidFill>
                          <a:srgbClr val="000000"/>
                        </a:solidFill>
                        <a:latin typeface="Calibri"/>
                        <a:ea typeface="Calibri"/>
                        <a:cs typeface="Calibri"/>
                        <a:sym typeface="Calibri"/>
                      </a:endParaRPr>
                    </a:p>
                  </a:txBody>
                  <a:tcPr marT="5900" marB="0" marR="5900" marL="5900" anchor="ct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6"/>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en-US" sz="2800"/>
              <a:t>What do you like or dislike about </a:t>
            </a:r>
            <a:br>
              <a:rPr lang="en-US" sz="2800"/>
            </a:br>
            <a:r>
              <a:rPr lang="en-US" sz="2800"/>
              <a:t>MSGIC’s engagement with members? (cont’d) </a:t>
            </a:r>
            <a:endParaRPr/>
          </a:p>
        </p:txBody>
      </p:sp>
      <p:graphicFrame>
        <p:nvGraphicFramePr>
          <p:cNvPr id="149" name="Google Shape;149;p6"/>
          <p:cNvGraphicFramePr/>
          <p:nvPr/>
        </p:nvGraphicFramePr>
        <p:xfrm>
          <a:off x="925641" y="2038351"/>
          <a:ext cx="3000000" cy="3000000"/>
        </p:xfrm>
        <a:graphic>
          <a:graphicData uri="http://schemas.openxmlformats.org/drawingml/2006/table">
            <a:tbl>
              <a:tblPr>
                <a:noFill/>
                <a:tableStyleId>{FD89CE24-C8ED-451C-AEDC-796646FAE70F}</a:tableStyleId>
              </a:tblPr>
              <a:tblGrid>
                <a:gridCol w="6366400"/>
                <a:gridCol w="926300"/>
              </a:tblGrid>
              <a:tr h="117750">
                <a:tc>
                  <a:txBody>
                    <a:bodyPr/>
                    <a:lstStyle/>
                    <a:p>
                      <a:pPr indent="0" lvl="0" marL="0" marR="0" rtl="0" algn="l">
                        <a:spcBef>
                          <a:spcPts val="0"/>
                        </a:spcBef>
                        <a:spcAft>
                          <a:spcPts val="0"/>
                        </a:spcAft>
                        <a:buNone/>
                      </a:pPr>
                      <a:r>
                        <a:rPr b="1" lang="en-US" sz="1000" u="none" strike="noStrike"/>
                        <a:t>Response</a:t>
                      </a:r>
                      <a:endParaRPr b="1" i="0" sz="1000" u="none" strike="noStrike">
                        <a:solidFill>
                          <a:srgbClr val="000000"/>
                        </a:solidFill>
                        <a:latin typeface="Calibri"/>
                        <a:ea typeface="Calibri"/>
                        <a:cs typeface="Calibri"/>
                        <a:sym typeface="Calibri"/>
                      </a:endParaRPr>
                    </a:p>
                  </a:txBody>
                  <a:tcPr marT="5900" marB="0" marR="5900" marL="5900" anchor="b"/>
                </a:tc>
                <a:tc>
                  <a:txBody>
                    <a:bodyPr/>
                    <a:lstStyle/>
                    <a:p>
                      <a:pPr indent="0" lvl="0" marL="0" marR="0" rtl="0" algn="l">
                        <a:spcBef>
                          <a:spcPts val="0"/>
                        </a:spcBef>
                        <a:spcAft>
                          <a:spcPts val="0"/>
                        </a:spcAft>
                        <a:buNone/>
                      </a:pPr>
                      <a:r>
                        <a:rPr b="1" lang="en-US" sz="1000" u="none" strike="noStrike"/>
                        <a:t>Screen name</a:t>
                      </a:r>
                      <a:endParaRPr b="1" i="0" sz="1000" u="none" strike="noStrike">
                        <a:solidFill>
                          <a:srgbClr val="000000"/>
                        </a:solidFill>
                        <a:latin typeface="Calibri"/>
                        <a:ea typeface="Calibri"/>
                        <a:cs typeface="Calibri"/>
                        <a:sym typeface="Calibri"/>
                      </a:endParaRPr>
                    </a:p>
                  </a:txBody>
                  <a:tcPr marT="5900" marB="0" marR="5900" marL="5900" anchor="b"/>
                </a:tc>
              </a:tr>
              <a:tr h="117750">
                <a:tc>
                  <a:txBody>
                    <a:bodyPr/>
                    <a:lstStyle/>
                    <a:p>
                      <a:pPr indent="0" lvl="0" marL="0" marR="0" rtl="0" algn="l">
                        <a:spcBef>
                          <a:spcPts val="0"/>
                        </a:spcBef>
                        <a:spcAft>
                          <a:spcPts val="0"/>
                        </a:spcAft>
                        <a:buNone/>
                      </a:pPr>
                      <a:r>
                        <a:rPr lang="en-US" sz="1000" u="none" strike="noStrike"/>
                        <a:t>Nothing to dislike really other the some of the presentations/updates being painfully long.</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guest097</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Welcoming community,  have always liked that anyone can attend executive committee meetings. I rely on the community for help on projects from time to time.</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Shawn Wampler</a:t>
                      </a:r>
                      <a:endParaRPr b="0" i="0" sz="1000" u="none" strike="noStrike">
                        <a:solidFill>
                          <a:srgbClr val="000000"/>
                        </a:solidFill>
                        <a:latin typeface="Calibri"/>
                        <a:ea typeface="Calibri"/>
                        <a:cs typeface="Calibri"/>
                        <a:sym typeface="Calibri"/>
                      </a:endParaRPr>
                    </a:p>
                  </a:txBody>
                  <a:tcPr marT="5900" marB="0" marR="5900" marL="5900" anchor="ctr"/>
                </a:tc>
              </a:tr>
              <a:tr h="235500">
                <a:tc>
                  <a:txBody>
                    <a:bodyPr/>
                    <a:lstStyle/>
                    <a:p>
                      <a:pPr indent="0" lvl="0" marL="0" marR="0" rtl="0" algn="l">
                        <a:spcBef>
                          <a:spcPts val="0"/>
                        </a:spcBef>
                        <a:spcAft>
                          <a:spcPts val="0"/>
                        </a:spcAft>
                        <a:buNone/>
                      </a:pPr>
                      <a:r>
                        <a:rPr lang="en-US" sz="1000" u="none" strike="noStrike"/>
                        <a:t>Would like to see more opportunities for members to get involved. Meeting notes has some information, but having a centralized list of things that are needed would help</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Shawn</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Like the way it is.</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Bo Yuan</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lunch and learns are a great concept.</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J.B. Churchill</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There are a number of diverse opportunities to engage but sometimes it felt like we had to lobby folks to participate.</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Julie Spangler</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More polling on how $ should be spent</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Logan Hall</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Infrequent engagement but like the updates on events.</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Teddy Hailegeberel</a:t>
                      </a:r>
                      <a:endParaRPr b="0" i="0" sz="1000" u="none" strike="noStrike">
                        <a:solidFill>
                          <a:srgbClr val="000000"/>
                        </a:solidFill>
                        <a:latin typeface="Calibri"/>
                        <a:ea typeface="Calibri"/>
                        <a:cs typeface="Calibri"/>
                        <a:sym typeface="Calibri"/>
                      </a:endParaRPr>
                    </a:p>
                  </a:txBody>
                  <a:tcPr marT="5900" marB="0" marR="5900" marL="5900" anchor="ctr"/>
                </a:tc>
              </a:tr>
              <a:tr h="117750">
                <a:tc>
                  <a:txBody>
                    <a:bodyPr/>
                    <a:lstStyle/>
                    <a:p>
                      <a:pPr indent="0" lvl="0" marL="0" marR="0" rtl="0" algn="l">
                        <a:spcBef>
                          <a:spcPts val="0"/>
                        </a:spcBef>
                        <a:spcAft>
                          <a:spcPts val="0"/>
                        </a:spcAft>
                        <a:buNone/>
                      </a:pPr>
                      <a:r>
                        <a:rPr lang="en-US" sz="1000" u="none" strike="noStrike"/>
                        <a:t>Like that anyone can join Executive meetings and have their input heard</a:t>
                      </a:r>
                      <a:endParaRPr b="0" i="0" sz="1000" u="none" strike="noStrike">
                        <a:solidFill>
                          <a:srgbClr val="000000"/>
                        </a:solidFill>
                        <a:latin typeface="Calibri"/>
                        <a:ea typeface="Calibri"/>
                        <a:cs typeface="Calibri"/>
                        <a:sym typeface="Calibri"/>
                      </a:endParaRPr>
                    </a:p>
                  </a:txBody>
                  <a:tcPr marT="5900" marB="0" marR="5900" marL="5900" anchor="ctr"/>
                </a:tc>
                <a:tc>
                  <a:txBody>
                    <a:bodyPr/>
                    <a:lstStyle/>
                    <a:p>
                      <a:pPr indent="0" lvl="0" marL="0" marR="0" rtl="0" algn="l">
                        <a:spcBef>
                          <a:spcPts val="0"/>
                        </a:spcBef>
                        <a:spcAft>
                          <a:spcPts val="0"/>
                        </a:spcAft>
                        <a:buNone/>
                      </a:pPr>
                      <a:r>
                        <a:rPr lang="en-US" sz="1000" u="none" strike="noStrike"/>
                        <a:t>Graham T</a:t>
                      </a:r>
                      <a:endParaRPr b="0" i="0" sz="1000" u="none" strike="noStrike">
                        <a:solidFill>
                          <a:srgbClr val="000000"/>
                        </a:solidFill>
                        <a:latin typeface="Calibri"/>
                        <a:ea typeface="Calibri"/>
                        <a:cs typeface="Calibri"/>
                        <a:sym typeface="Calibri"/>
                      </a:endParaRPr>
                    </a:p>
                  </a:txBody>
                  <a:tcPr marT="5900" marB="0" marR="5900" marL="5900" anchor="ct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7"/>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dk1"/>
              </a:buClr>
              <a:buSzPts val="3200"/>
              <a:buFont typeface="Calibri"/>
              <a:buNone/>
            </a:pPr>
            <a:r>
              <a:rPr lang="en-US" sz="3200"/>
              <a:t>2020 Strategic Goal: Education &amp; Training</a:t>
            </a:r>
            <a:endParaRPr/>
          </a:p>
        </p:txBody>
      </p:sp>
      <p:graphicFrame>
        <p:nvGraphicFramePr>
          <p:cNvPr id="155" name="Google Shape;155;p7"/>
          <p:cNvGraphicFramePr/>
          <p:nvPr/>
        </p:nvGraphicFramePr>
        <p:xfrm>
          <a:off x="6172200" y="2228379"/>
          <a:ext cx="3000000" cy="3000000"/>
        </p:xfrm>
        <a:graphic>
          <a:graphicData uri="http://schemas.openxmlformats.org/drawingml/2006/table">
            <a:tbl>
              <a:tblPr bandRow="1" firstRow="1">
                <a:noFill/>
                <a:tableStyleId>{FD89CE24-C8ED-451C-AEDC-796646FAE70F}</a:tableStyleId>
              </a:tblPr>
              <a:tblGrid>
                <a:gridCol w="1338925"/>
                <a:gridCol w="1338925"/>
              </a:tblGrid>
              <a:tr h="286950">
                <a:tc>
                  <a:txBody>
                    <a:bodyPr/>
                    <a:lstStyle/>
                    <a:p>
                      <a:pPr indent="0" lvl="0" marL="0" marR="0" rtl="0" algn="l">
                        <a:spcBef>
                          <a:spcPts val="0"/>
                        </a:spcBef>
                        <a:spcAft>
                          <a:spcPts val="0"/>
                        </a:spcAft>
                        <a:buNone/>
                      </a:pPr>
                      <a:r>
                        <a:rPr b="1" lang="en-US" sz="1800"/>
                        <a:t>Response</a:t>
                      </a:r>
                      <a:endParaRPr/>
                    </a:p>
                  </a:txBody>
                  <a:tcPr marT="45725" marB="45725" marR="91450" marL="91450"/>
                </a:tc>
                <a:tc>
                  <a:txBody>
                    <a:bodyPr/>
                    <a:lstStyle/>
                    <a:p>
                      <a:pPr indent="0" lvl="0" marL="0" marR="0" rtl="0" algn="l">
                        <a:lnSpc>
                          <a:spcPct val="100000"/>
                        </a:lnSpc>
                        <a:spcBef>
                          <a:spcPts val="0"/>
                        </a:spcBef>
                        <a:spcAft>
                          <a:spcPts val="0"/>
                        </a:spcAft>
                        <a:buClr>
                          <a:schemeClr val="dk1"/>
                        </a:buClr>
                        <a:buSzPts val="1800"/>
                        <a:buFont typeface="Calibri"/>
                        <a:buNone/>
                      </a:pPr>
                      <a:r>
                        <a:rPr b="1" lang="en-US" sz="1800"/>
                        <a:t># of People</a:t>
                      </a:r>
                      <a:endParaRPr/>
                    </a:p>
                  </a:txBody>
                  <a:tcPr marT="45725" marB="45725" marR="91450" marL="91450"/>
                </a:tc>
              </a:tr>
              <a:tr h="286950">
                <a:tc>
                  <a:txBody>
                    <a:bodyPr/>
                    <a:lstStyle/>
                    <a:p>
                      <a:pPr indent="0" lvl="0" marL="0" marR="0" rtl="0" algn="ctr">
                        <a:spcBef>
                          <a:spcPts val="0"/>
                        </a:spcBef>
                        <a:spcAft>
                          <a:spcPts val="0"/>
                        </a:spcAft>
                        <a:buNone/>
                      </a:pPr>
                      <a:r>
                        <a:rPr lang="en-US" sz="1800"/>
                        <a:t>2</a:t>
                      </a:r>
                      <a:endParaRPr/>
                    </a:p>
                  </a:txBody>
                  <a:tcPr marT="45725" marB="45725" marR="91450" marL="91450"/>
                </a:tc>
                <a:tc>
                  <a:txBody>
                    <a:bodyPr/>
                    <a:lstStyle/>
                    <a:p>
                      <a:pPr indent="0" lvl="0" marL="0" marR="0" rtl="0" algn="ctr">
                        <a:spcBef>
                          <a:spcPts val="0"/>
                        </a:spcBef>
                        <a:spcAft>
                          <a:spcPts val="0"/>
                        </a:spcAft>
                        <a:buNone/>
                      </a:pPr>
                      <a:r>
                        <a:rPr lang="en-US" sz="1800"/>
                        <a:t>2</a:t>
                      </a:r>
                      <a:endParaRPr/>
                    </a:p>
                  </a:txBody>
                  <a:tcPr marT="45725" marB="45725" marR="91450" marL="91450"/>
                </a:tc>
              </a:tr>
              <a:tr h="286950">
                <a:tc>
                  <a:txBody>
                    <a:bodyPr/>
                    <a:lstStyle/>
                    <a:p>
                      <a:pPr indent="0" lvl="0" marL="0" marR="0" rtl="0" algn="ctr">
                        <a:spcBef>
                          <a:spcPts val="0"/>
                        </a:spcBef>
                        <a:spcAft>
                          <a:spcPts val="0"/>
                        </a:spcAft>
                        <a:buNone/>
                      </a:pPr>
                      <a:r>
                        <a:rPr lang="en-US" sz="1800"/>
                        <a:t>3</a:t>
                      </a:r>
                      <a:endParaRPr/>
                    </a:p>
                  </a:txBody>
                  <a:tcPr marT="45725" marB="45725" marR="91450" marL="91450"/>
                </a:tc>
                <a:tc>
                  <a:txBody>
                    <a:bodyPr/>
                    <a:lstStyle/>
                    <a:p>
                      <a:pPr indent="0" lvl="0" marL="0" marR="0" rtl="0" algn="ctr">
                        <a:spcBef>
                          <a:spcPts val="0"/>
                        </a:spcBef>
                        <a:spcAft>
                          <a:spcPts val="0"/>
                        </a:spcAft>
                        <a:buNone/>
                      </a:pPr>
                      <a:r>
                        <a:rPr lang="en-US" sz="1800"/>
                        <a:t>7</a:t>
                      </a:r>
                      <a:endParaRPr/>
                    </a:p>
                  </a:txBody>
                  <a:tcPr marT="45725" marB="45725" marR="91450" marL="91450"/>
                </a:tc>
              </a:tr>
              <a:tr h="286950">
                <a:tc>
                  <a:txBody>
                    <a:bodyPr/>
                    <a:lstStyle/>
                    <a:p>
                      <a:pPr indent="0" lvl="0" marL="0" marR="0" rtl="0" algn="ctr">
                        <a:spcBef>
                          <a:spcPts val="0"/>
                        </a:spcBef>
                        <a:spcAft>
                          <a:spcPts val="0"/>
                        </a:spcAft>
                        <a:buNone/>
                      </a:pPr>
                      <a:r>
                        <a:rPr lang="en-US" sz="1800"/>
                        <a:t>4</a:t>
                      </a:r>
                      <a:endParaRPr/>
                    </a:p>
                  </a:txBody>
                  <a:tcPr marT="45725" marB="45725" marR="91450" marL="91450"/>
                </a:tc>
                <a:tc>
                  <a:txBody>
                    <a:bodyPr/>
                    <a:lstStyle/>
                    <a:p>
                      <a:pPr indent="0" lvl="0" marL="0" marR="0" rtl="0" algn="ctr">
                        <a:spcBef>
                          <a:spcPts val="0"/>
                        </a:spcBef>
                        <a:spcAft>
                          <a:spcPts val="0"/>
                        </a:spcAft>
                        <a:buNone/>
                      </a:pPr>
                      <a:r>
                        <a:rPr lang="en-US" sz="1800"/>
                        <a:t>18</a:t>
                      </a:r>
                      <a:endParaRPr/>
                    </a:p>
                  </a:txBody>
                  <a:tcPr marT="45725" marB="45725" marR="91450" marL="91450"/>
                </a:tc>
              </a:tr>
              <a:tr h="286950">
                <a:tc>
                  <a:txBody>
                    <a:bodyPr/>
                    <a:lstStyle/>
                    <a:p>
                      <a:pPr indent="0" lvl="0" marL="0" marR="0" rtl="0" algn="ctr">
                        <a:spcBef>
                          <a:spcPts val="0"/>
                        </a:spcBef>
                        <a:spcAft>
                          <a:spcPts val="0"/>
                        </a:spcAft>
                        <a:buNone/>
                      </a:pPr>
                      <a:r>
                        <a:rPr lang="en-US" sz="1800"/>
                        <a:t>5</a:t>
                      </a:r>
                      <a:endParaRPr/>
                    </a:p>
                  </a:txBody>
                  <a:tcPr marT="45725" marB="45725" marR="91450" marL="91450"/>
                </a:tc>
                <a:tc>
                  <a:txBody>
                    <a:bodyPr/>
                    <a:lstStyle/>
                    <a:p>
                      <a:pPr indent="0" lvl="0" marL="0" marR="0" rtl="0" algn="ctr">
                        <a:spcBef>
                          <a:spcPts val="0"/>
                        </a:spcBef>
                        <a:spcAft>
                          <a:spcPts val="0"/>
                        </a:spcAft>
                        <a:buNone/>
                      </a:pPr>
                      <a:r>
                        <a:rPr lang="en-US" sz="1800"/>
                        <a:t>5</a:t>
                      </a:r>
                      <a:endParaRPr/>
                    </a:p>
                  </a:txBody>
                  <a:tcPr marT="45725" marB="45725" marR="91450" marL="91450"/>
                </a:tc>
              </a:tr>
              <a:tr h="286950">
                <a:tc>
                  <a:txBody>
                    <a:bodyPr/>
                    <a:lstStyle/>
                    <a:p>
                      <a:pPr indent="0" lvl="0" marL="0" marR="0" rtl="0" algn="ctr">
                        <a:spcBef>
                          <a:spcPts val="0"/>
                        </a:spcBef>
                        <a:spcAft>
                          <a:spcPts val="0"/>
                        </a:spcAft>
                        <a:buNone/>
                      </a:pPr>
                      <a:r>
                        <a:rPr b="1" lang="en-US" sz="1800"/>
                        <a:t>Total</a:t>
                      </a:r>
                      <a:endParaRPr/>
                    </a:p>
                  </a:txBody>
                  <a:tcPr marT="45725" marB="45725" marR="91450" marL="91450"/>
                </a:tc>
                <a:tc>
                  <a:txBody>
                    <a:bodyPr/>
                    <a:lstStyle/>
                    <a:p>
                      <a:pPr indent="0" lvl="0" marL="0" marR="0" rtl="0" algn="ctr">
                        <a:spcBef>
                          <a:spcPts val="0"/>
                        </a:spcBef>
                        <a:spcAft>
                          <a:spcPts val="0"/>
                        </a:spcAft>
                        <a:buNone/>
                      </a:pPr>
                      <a:r>
                        <a:rPr b="1" lang="en-US" sz="1800"/>
                        <a:t>32</a:t>
                      </a:r>
                      <a:endParaRPr/>
                    </a:p>
                  </a:txBody>
                  <a:tcPr marT="45725" marB="45725" marR="91450" marL="91450"/>
                </a:tc>
              </a:tr>
            </a:tbl>
          </a:graphicData>
        </a:graphic>
      </p:graphicFrame>
      <p:pic>
        <p:nvPicPr>
          <p:cNvPr descr="A picture containing timeline&#10;&#10;Description automatically generated" id="156" name="Google Shape;156;p7"/>
          <p:cNvPicPr preferRelativeResize="0"/>
          <p:nvPr/>
        </p:nvPicPr>
        <p:blipFill rotWithShape="1">
          <a:blip r:embed="rId3">
            <a:alphaModFix/>
          </a:blip>
          <a:srcRect b="0" l="0" r="0" t="13322"/>
          <a:stretch/>
        </p:blipFill>
        <p:spPr>
          <a:xfrm>
            <a:off x="418825" y="1789500"/>
            <a:ext cx="5254900" cy="25620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8"/>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en-US" sz="2800"/>
              <a:t>What do you like or dislike about </a:t>
            </a:r>
            <a:br>
              <a:rPr lang="en-US" sz="2800"/>
            </a:br>
            <a:r>
              <a:rPr lang="en-US" sz="2800"/>
              <a:t>education or training offered by MSGIC?</a:t>
            </a:r>
            <a:endParaRPr/>
          </a:p>
        </p:txBody>
      </p:sp>
      <p:graphicFrame>
        <p:nvGraphicFramePr>
          <p:cNvPr id="162" name="Google Shape;162;p8"/>
          <p:cNvGraphicFramePr/>
          <p:nvPr/>
        </p:nvGraphicFramePr>
        <p:xfrm>
          <a:off x="1083105" y="1789508"/>
          <a:ext cx="3000000" cy="3000000"/>
        </p:xfrm>
        <a:graphic>
          <a:graphicData uri="http://schemas.openxmlformats.org/drawingml/2006/table">
            <a:tbl>
              <a:tblPr>
                <a:noFill/>
                <a:tableStyleId>{FD89CE24-C8ED-451C-AEDC-796646FAE70F}</a:tableStyleId>
              </a:tblPr>
              <a:tblGrid>
                <a:gridCol w="5725025"/>
                <a:gridCol w="1252775"/>
              </a:tblGrid>
              <a:tr h="83100">
                <a:tc>
                  <a:txBody>
                    <a:bodyPr/>
                    <a:lstStyle/>
                    <a:p>
                      <a:pPr indent="0" lvl="0" marL="0" marR="0" rtl="0" algn="l">
                        <a:spcBef>
                          <a:spcPts val="0"/>
                        </a:spcBef>
                        <a:spcAft>
                          <a:spcPts val="0"/>
                        </a:spcAft>
                        <a:buNone/>
                      </a:pPr>
                      <a:r>
                        <a:rPr b="1" lang="en-US" sz="1000" u="none" strike="noStrike"/>
                        <a:t>Response</a:t>
                      </a:r>
                      <a:endParaRPr b="1"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b="1" lang="en-US" sz="1000" u="none" strike="noStrike"/>
                        <a:t>Screen name</a:t>
                      </a:r>
                      <a:endParaRPr b="1" i="0" sz="1000" u="none" strike="noStrike">
                        <a:solidFill>
                          <a:srgbClr val="000000"/>
                        </a:solidFill>
                        <a:latin typeface="Calibri"/>
                        <a:ea typeface="Calibri"/>
                        <a:cs typeface="Calibri"/>
                        <a:sym typeface="Calibri"/>
                      </a:endParaRPr>
                    </a:p>
                  </a:txBody>
                  <a:tcPr marT="7975" marB="0" marR="7975" marL="7975" anchor="ctr"/>
                </a:tc>
              </a:tr>
              <a:tr h="318625">
                <a:tc>
                  <a:txBody>
                    <a:bodyPr/>
                    <a:lstStyle/>
                    <a:p>
                      <a:pPr indent="0" lvl="0" marL="0" marR="0" rtl="0" algn="l">
                        <a:spcBef>
                          <a:spcPts val="0"/>
                        </a:spcBef>
                        <a:spcAft>
                          <a:spcPts val="0"/>
                        </a:spcAft>
                        <a:buNone/>
                      </a:pPr>
                      <a:r>
                        <a:rPr lang="en-US" sz="1000" u="none" strike="noStrike"/>
                        <a:t>GIS project management, how to facilitate change within an org, we still need to communicate the mission even though GIS permeates many of our govs</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Julie Spangler</a:t>
                      </a:r>
                      <a:endParaRPr b="0" i="0" sz="1000" u="none" strike="noStrike">
                        <a:solidFill>
                          <a:srgbClr val="000000"/>
                        </a:solidFill>
                        <a:latin typeface="Calibri"/>
                        <a:ea typeface="Calibri"/>
                        <a:cs typeface="Calibri"/>
                        <a:sym typeface="Calibri"/>
                      </a:endParaRPr>
                    </a:p>
                  </a:txBody>
                  <a:tcPr marT="7975" marB="0" marR="7975" marL="7975" anchor="ctr"/>
                </a:tc>
              </a:tr>
              <a:tr h="318625">
                <a:tc>
                  <a:txBody>
                    <a:bodyPr/>
                    <a:lstStyle/>
                    <a:p>
                      <a:pPr indent="0" lvl="0" marL="0" marR="0" rtl="0" algn="l">
                        <a:spcBef>
                          <a:spcPts val="0"/>
                        </a:spcBef>
                        <a:spcAft>
                          <a:spcPts val="0"/>
                        </a:spcAft>
                        <a:buNone/>
                      </a:pPr>
                      <a:r>
                        <a:rPr lang="en-US" sz="1000" u="none" strike="noStrike"/>
                        <a:t>Would like to see a regular schedule of events.  May be interesting to have a cohort type system which moves groups through a progression.</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brett dobelstein</a:t>
                      </a:r>
                      <a:endParaRPr b="0" i="0" sz="1000" u="none" strike="noStrike">
                        <a:solidFill>
                          <a:srgbClr val="000000"/>
                        </a:solidFill>
                        <a:latin typeface="Calibri"/>
                        <a:ea typeface="Calibri"/>
                        <a:cs typeface="Calibri"/>
                        <a:sym typeface="Calibri"/>
                      </a:endParaRPr>
                    </a:p>
                  </a:txBody>
                  <a:tcPr marT="7975" marB="0" marR="7975" marL="7975" anchor="ctr"/>
                </a:tc>
              </a:tr>
              <a:tr h="159300">
                <a:tc>
                  <a:txBody>
                    <a:bodyPr/>
                    <a:lstStyle/>
                    <a:p>
                      <a:pPr indent="0" lvl="0" marL="0" marR="0" rtl="0" algn="l">
                        <a:spcBef>
                          <a:spcPts val="0"/>
                        </a:spcBef>
                        <a:spcAft>
                          <a:spcPts val="0"/>
                        </a:spcAft>
                        <a:buNone/>
                      </a:pPr>
                      <a:r>
                        <a:rPr lang="en-US" sz="1000" u="none" strike="noStrike"/>
                        <a:t>Would like to see more notification of the training offered so as not to miss out on any opportunity</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TMW</a:t>
                      </a:r>
                      <a:endParaRPr b="0" i="0" sz="1000" u="none" strike="noStrike">
                        <a:solidFill>
                          <a:srgbClr val="000000"/>
                        </a:solidFill>
                        <a:latin typeface="Calibri"/>
                        <a:ea typeface="Calibri"/>
                        <a:cs typeface="Calibri"/>
                        <a:sym typeface="Calibri"/>
                      </a:endParaRPr>
                    </a:p>
                  </a:txBody>
                  <a:tcPr marT="7975" marB="0" marR="7975" marL="7975" anchor="ctr"/>
                </a:tc>
              </a:tr>
              <a:tr h="159300">
                <a:tc>
                  <a:txBody>
                    <a:bodyPr/>
                    <a:lstStyle/>
                    <a:p>
                      <a:pPr indent="0" lvl="0" marL="0" marR="0" rtl="0" algn="l">
                        <a:spcBef>
                          <a:spcPts val="0"/>
                        </a:spcBef>
                        <a:spcAft>
                          <a:spcPts val="0"/>
                        </a:spcAft>
                        <a:buNone/>
                      </a:pPr>
                      <a:r>
                        <a:rPr lang="en-US" sz="1000" u="none" strike="noStrike"/>
                        <a:t>Tiered training is great. Need more member engagement to narrow down what is beneficial to the whole</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Logan Hall</a:t>
                      </a:r>
                      <a:endParaRPr b="0" i="0" sz="1000" u="none" strike="noStrike">
                        <a:solidFill>
                          <a:srgbClr val="000000"/>
                        </a:solidFill>
                        <a:latin typeface="Calibri"/>
                        <a:ea typeface="Calibri"/>
                        <a:cs typeface="Calibri"/>
                        <a:sym typeface="Calibri"/>
                      </a:endParaRPr>
                    </a:p>
                  </a:txBody>
                  <a:tcPr marT="7975" marB="0" marR="7975" marL="7975" anchor="ctr"/>
                </a:tc>
              </a:tr>
              <a:tr h="159300">
                <a:tc>
                  <a:txBody>
                    <a:bodyPr/>
                    <a:lstStyle/>
                    <a:p>
                      <a:pPr indent="0" lvl="0" marL="0" marR="0" rtl="0" algn="l">
                        <a:spcBef>
                          <a:spcPts val="0"/>
                        </a:spcBef>
                        <a:spcAft>
                          <a:spcPts val="0"/>
                        </a:spcAft>
                        <a:buNone/>
                      </a:pPr>
                      <a:r>
                        <a:rPr lang="en-US" sz="1000" u="none" strike="noStrike"/>
                        <a:t>'+1 advanced training. I'd personally like to see some programming content.</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Adam Phipps-Dickerson</a:t>
                      </a:r>
                      <a:endParaRPr b="0" i="0" sz="1000" u="none" strike="noStrike">
                        <a:solidFill>
                          <a:srgbClr val="000000"/>
                        </a:solidFill>
                        <a:latin typeface="Calibri"/>
                        <a:ea typeface="Calibri"/>
                        <a:cs typeface="Calibri"/>
                        <a:sym typeface="Calibri"/>
                      </a:endParaRPr>
                    </a:p>
                  </a:txBody>
                  <a:tcPr marT="7975" marB="0" marR="7975" marL="7975" anchor="ctr"/>
                </a:tc>
              </a:tr>
              <a:tr h="159300">
                <a:tc>
                  <a:txBody>
                    <a:bodyPr/>
                    <a:lstStyle/>
                    <a:p>
                      <a:pPr indent="0" lvl="0" marL="0" marR="0" rtl="0" algn="l">
                        <a:spcBef>
                          <a:spcPts val="0"/>
                        </a:spcBef>
                        <a:spcAft>
                          <a:spcPts val="0"/>
                        </a:spcAft>
                        <a:buNone/>
                      </a:pPr>
                      <a:r>
                        <a:rPr lang="en-US" sz="1000" u="none" strike="noStrike"/>
                        <a:t>The soft skills training was awesome.  Hosting more virtual, hands-on training would be great.</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guest560</a:t>
                      </a:r>
                      <a:endParaRPr b="0" i="0" sz="1000" u="none" strike="noStrike">
                        <a:solidFill>
                          <a:srgbClr val="000000"/>
                        </a:solidFill>
                        <a:latin typeface="Calibri"/>
                        <a:ea typeface="Calibri"/>
                        <a:cs typeface="Calibri"/>
                        <a:sym typeface="Calibri"/>
                      </a:endParaRPr>
                    </a:p>
                  </a:txBody>
                  <a:tcPr marT="7975" marB="0" marR="7975" marL="7975" anchor="ctr"/>
                </a:tc>
              </a:tr>
              <a:tr h="318625">
                <a:tc>
                  <a:txBody>
                    <a:bodyPr/>
                    <a:lstStyle/>
                    <a:p>
                      <a:pPr indent="0" lvl="0" marL="0" marR="0" rtl="0" algn="l">
                        <a:spcBef>
                          <a:spcPts val="0"/>
                        </a:spcBef>
                        <a:spcAft>
                          <a:spcPts val="0"/>
                        </a:spcAft>
                        <a:buNone/>
                      </a:pPr>
                      <a:r>
                        <a:rPr lang="en-US" sz="1000" u="none" strike="noStrike"/>
                        <a:t>Provide more advanced training options, many of the past offerings are more in line with entry level or refresher information.</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guest895</a:t>
                      </a:r>
                      <a:endParaRPr b="0" i="0" sz="1000" u="none" strike="noStrike">
                        <a:solidFill>
                          <a:srgbClr val="000000"/>
                        </a:solidFill>
                        <a:latin typeface="Calibri"/>
                        <a:ea typeface="Calibri"/>
                        <a:cs typeface="Calibri"/>
                        <a:sym typeface="Calibri"/>
                      </a:endParaRPr>
                    </a:p>
                  </a:txBody>
                  <a:tcPr marT="7975" marB="0" marR="7975" marL="7975" anchor="ctr"/>
                </a:tc>
              </a:tr>
              <a:tr h="318625">
                <a:tc>
                  <a:txBody>
                    <a:bodyPr/>
                    <a:lstStyle/>
                    <a:p>
                      <a:pPr indent="0" lvl="0" marL="0" marR="0" rtl="0" algn="l">
                        <a:spcBef>
                          <a:spcPts val="0"/>
                        </a:spcBef>
                        <a:spcAft>
                          <a:spcPts val="0"/>
                        </a:spcAft>
                        <a:buNone/>
                      </a:pPr>
                      <a:r>
                        <a:rPr lang="en-US" sz="1000" u="none" strike="noStrike"/>
                        <a:t>MSGIC's lunch time sessions were great-practical training ready to go. It also seems to me that training encompasses a range of skill levels, which is good.</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mjl</a:t>
                      </a:r>
                      <a:endParaRPr b="0" i="0" sz="1000" u="none" strike="noStrike">
                        <a:solidFill>
                          <a:srgbClr val="000000"/>
                        </a:solidFill>
                        <a:latin typeface="Calibri"/>
                        <a:ea typeface="Calibri"/>
                        <a:cs typeface="Calibri"/>
                        <a:sym typeface="Calibri"/>
                      </a:endParaRPr>
                    </a:p>
                  </a:txBody>
                  <a:tcPr marT="7975" marB="0" marR="7975" marL="7975" anchor="ctr"/>
                </a:tc>
              </a:tr>
              <a:tr h="159300">
                <a:tc>
                  <a:txBody>
                    <a:bodyPr/>
                    <a:lstStyle/>
                    <a:p>
                      <a:pPr indent="0" lvl="0" marL="0" marR="0" rtl="0" algn="l">
                        <a:spcBef>
                          <a:spcPts val="0"/>
                        </a:spcBef>
                        <a:spcAft>
                          <a:spcPts val="0"/>
                        </a:spcAft>
                        <a:buNone/>
                      </a:pPr>
                      <a:r>
                        <a:rPr lang="en-US" sz="1000" u="none" strike="noStrike"/>
                        <a:t>Find regional/local issues and do site specific training</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John OBrien</a:t>
                      </a:r>
                      <a:endParaRPr b="0" i="0" sz="1000" u="none" strike="noStrike">
                        <a:solidFill>
                          <a:srgbClr val="000000"/>
                        </a:solidFill>
                        <a:latin typeface="Calibri"/>
                        <a:ea typeface="Calibri"/>
                        <a:cs typeface="Calibri"/>
                        <a:sym typeface="Calibri"/>
                      </a:endParaRPr>
                    </a:p>
                  </a:txBody>
                  <a:tcPr marT="7975" marB="0" marR="7975" marL="7975" anchor="ctr"/>
                </a:tc>
              </a:tr>
              <a:tr h="318625">
                <a:tc>
                  <a:txBody>
                    <a:bodyPr/>
                    <a:lstStyle/>
                    <a:p>
                      <a:pPr indent="0" lvl="0" marL="0" marR="0" rtl="0" algn="l">
                        <a:spcBef>
                          <a:spcPts val="0"/>
                        </a:spcBef>
                        <a:spcAft>
                          <a:spcPts val="0"/>
                        </a:spcAft>
                        <a:buNone/>
                      </a:pPr>
                      <a:r>
                        <a:rPr lang="en-US" sz="1000" u="none" strike="noStrike"/>
                        <a:t>TUGIS trainings are great and offer a wide variety of content. Training could be better communicated with notifications/emails.</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Adam Phipps-Dickerson</a:t>
                      </a:r>
                      <a:endParaRPr b="0" i="0" sz="1000" u="none" strike="noStrike">
                        <a:solidFill>
                          <a:srgbClr val="000000"/>
                        </a:solidFill>
                        <a:latin typeface="Calibri"/>
                        <a:ea typeface="Calibri"/>
                        <a:cs typeface="Calibri"/>
                        <a:sym typeface="Calibri"/>
                      </a:endParaRPr>
                    </a:p>
                  </a:txBody>
                  <a:tcPr marT="7975" marB="0" marR="7975" marL="7975" anchor="ctr"/>
                </a:tc>
              </a:tr>
              <a:tr h="159300">
                <a:tc>
                  <a:txBody>
                    <a:bodyPr/>
                    <a:lstStyle/>
                    <a:p>
                      <a:pPr indent="0" lvl="0" marL="0" marR="0" rtl="0" algn="l">
                        <a:spcBef>
                          <a:spcPts val="0"/>
                        </a:spcBef>
                        <a:spcAft>
                          <a:spcPts val="0"/>
                        </a:spcAft>
                        <a:buNone/>
                      </a:pPr>
                      <a:r>
                        <a:rPr lang="en-US" sz="1000" u="none" strike="noStrike"/>
                        <a:t>It's free, would like to see more</a:t>
                      </a:r>
                      <a:endParaRPr b="0"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lang="en-US" sz="1000" u="none" strike="noStrike"/>
                        <a:t>TMW</a:t>
                      </a:r>
                      <a:endParaRPr b="0" i="0" sz="1000" u="none" strike="noStrike">
                        <a:solidFill>
                          <a:srgbClr val="000000"/>
                        </a:solidFill>
                        <a:latin typeface="Calibri"/>
                        <a:ea typeface="Calibri"/>
                        <a:cs typeface="Calibri"/>
                        <a:sym typeface="Calibri"/>
                      </a:endParaRPr>
                    </a:p>
                  </a:txBody>
                  <a:tcPr marT="7975" marB="0" marR="7975" marL="7975" anchor="ct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9"/>
          <p:cNvSpPr txBox="1"/>
          <p:nvPr>
            <p:ph type="title"/>
          </p:nvPr>
        </p:nvSpPr>
        <p:spPr>
          <a:xfrm>
            <a:off x="457200" y="932258"/>
            <a:ext cx="8229600" cy="85725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Clr>
                <a:schemeClr val="dk1"/>
              </a:buClr>
              <a:buSzPts val="2800"/>
              <a:buFont typeface="Calibri"/>
              <a:buNone/>
            </a:pPr>
            <a:r>
              <a:rPr lang="en-US" sz="2800"/>
              <a:t>What do you like or dislike about </a:t>
            </a:r>
            <a:br>
              <a:rPr lang="en-US" sz="2800"/>
            </a:br>
            <a:r>
              <a:rPr lang="en-US" sz="2800"/>
              <a:t>education or training offered by MSGIC? (cont’d)</a:t>
            </a:r>
            <a:endParaRPr/>
          </a:p>
        </p:txBody>
      </p:sp>
      <p:graphicFrame>
        <p:nvGraphicFramePr>
          <p:cNvPr id="168" name="Google Shape;168;p9"/>
          <p:cNvGraphicFramePr/>
          <p:nvPr/>
        </p:nvGraphicFramePr>
        <p:xfrm>
          <a:off x="457200" y="1962150"/>
          <a:ext cx="3000000" cy="3000000"/>
        </p:xfrm>
        <a:graphic>
          <a:graphicData uri="http://schemas.openxmlformats.org/drawingml/2006/table">
            <a:tbl>
              <a:tblPr>
                <a:noFill/>
                <a:tableStyleId>{FD89CE24-C8ED-451C-AEDC-796646FAE70F}</a:tableStyleId>
              </a:tblPr>
              <a:tblGrid>
                <a:gridCol w="6752100"/>
                <a:gridCol w="1477500"/>
              </a:tblGrid>
              <a:tr h="187900">
                <a:tc>
                  <a:txBody>
                    <a:bodyPr/>
                    <a:lstStyle/>
                    <a:p>
                      <a:pPr indent="0" lvl="0" marL="0" marR="0" rtl="0" algn="l">
                        <a:spcBef>
                          <a:spcPts val="0"/>
                        </a:spcBef>
                        <a:spcAft>
                          <a:spcPts val="0"/>
                        </a:spcAft>
                        <a:buNone/>
                      </a:pPr>
                      <a:r>
                        <a:rPr b="1" lang="en-US" sz="1000" u="none" strike="noStrike"/>
                        <a:t>Response</a:t>
                      </a:r>
                      <a:endParaRPr b="1" i="0" sz="1000" u="none" strike="noStrike">
                        <a:solidFill>
                          <a:srgbClr val="000000"/>
                        </a:solidFill>
                        <a:latin typeface="Calibri"/>
                        <a:ea typeface="Calibri"/>
                        <a:cs typeface="Calibri"/>
                        <a:sym typeface="Calibri"/>
                      </a:endParaRPr>
                    </a:p>
                  </a:txBody>
                  <a:tcPr marT="7975" marB="0" marR="7975" marL="7975" anchor="ctr"/>
                </a:tc>
                <a:tc>
                  <a:txBody>
                    <a:bodyPr/>
                    <a:lstStyle/>
                    <a:p>
                      <a:pPr indent="0" lvl="0" marL="0" marR="0" rtl="0" algn="l">
                        <a:spcBef>
                          <a:spcPts val="0"/>
                        </a:spcBef>
                        <a:spcAft>
                          <a:spcPts val="0"/>
                        </a:spcAft>
                        <a:buNone/>
                      </a:pPr>
                      <a:r>
                        <a:rPr b="1" lang="en-US" sz="1000" u="none" strike="noStrike"/>
                        <a:t>Screen name</a:t>
                      </a:r>
                      <a:endParaRPr b="1" i="0" sz="1000" u="none" strike="noStrike">
                        <a:solidFill>
                          <a:srgbClr val="000000"/>
                        </a:solidFill>
                        <a:latin typeface="Calibri"/>
                        <a:ea typeface="Calibri"/>
                        <a:cs typeface="Calibri"/>
                        <a:sym typeface="Calibri"/>
                      </a:endParaRPr>
                    </a:p>
                  </a:txBody>
                  <a:tcPr marT="7975" marB="0" marR="7975" marL="7975" anchor="ctr"/>
                </a:tc>
              </a:tr>
              <a:tr h="187900">
                <a:tc>
                  <a:txBody>
                    <a:bodyPr/>
                    <a:lstStyle/>
                    <a:p>
                      <a:pPr indent="0" lvl="0" marL="0" marR="0" rtl="0" algn="l">
                        <a:spcBef>
                          <a:spcPts val="0"/>
                        </a:spcBef>
                        <a:spcAft>
                          <a:spcPts val="0"/>
                        </a:spcAft>
                        <a:buNone/>
                      </a:pPr>
                      <a:r>
                        <a:rPr lang="en-US" sz="1000" u="none" strike="noStrike"/>
                        <a:t>I also like that there was a summary of the soft skills training at TUgis</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Niki Miller</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I prefer training on open and interoperable platforms vs vendor specific solutions.</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David McSpaden</a:t>
                      </a:r>
                      <a:endParaRPr b="0" i="0" sz="1000" u="none" strike="noStrike">
                        <a:solidFill>
                          <a:srgbClr val="000000"/>
                        </a:solidFill>
                        <a:latin typeface="Calibri"/>
                        <a:ea typeface="Calibri"/>
                        <a:cs typeface="Calibri"/>
                        <a:sym typeface="Calibri"/>
                      </a:endParaRPr>
                    </a:p>
                  </a:txBody>
                  <a:tcPr marT="9400" marB="0" marR="9400" marL="9400" anchor="ctr"/>
                </a:tc>
              </a:tr>
              <a:tr h="350725">
                <a:tc>
                  <a:txBody>
                    <a:bodyPr/>
                    <a:lstStyle/>
                    <a:p>
                      <a:pPr indent="0" lvl="0" marL="0" marR="0" rtl="0" algn="l">
                        <a:spcBef>
                          <a:spcPts val="0"/>
                        </a:spcBef>
                        <a:spcAft>
                          <a:spcPts val="0"/>
                        </a:spcAft>
                        <a:buNone/>
                      </a:pPr>
                      <a:r>
                        <a:rPr lang="en-US" sz="1000" u="none" strike="noStrike"/>
                        <a:t>Really liked the lunch and learns. Need more people to contribute ideas for that format. Large trainings take a lot to prepare, so we really need specific feedback on what folks want.  In the Covid world, this might get simpler since we will do things online vs in person.</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Julie Spangler</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Lunch and Learns! Great format and content!  TUgis training always offers a wide range of training opportunities</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Shawn</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Would be great to have training opportunities throughout the year, not just at TUgis.</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Anastassiya Suprunova</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Informative and easy to access</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guest647</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The soft skills training that was offered earlier this year was great</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Niki Miller</a:t>
                      </a:r>
                      <a:endParaRPr b="0" i="0" sz="1000" u="none" strike="noStrike">
                        <a:solidFill>
                          <a:srgbClr val="000000"/>
                        </a:solidFill>
                        <a:latin typeface="Calibri"/>
                        <a:ea typeface="Calibri"/>
                        <a:cs typeface="Calibri"/>
                        <a:sym typeface="Calibri"/>
                      </a:endParaRPr>
                    </a:p>
                  </a:txBody>
                  <a:tcPr marT="9400" marB="0" marR="9400" marL="9400" anchor="ctr"/>
                </a:tc>
              </a:tr>
              <a:tr h="178500">
                <a:tc>
                  <a:txBody>
                    <a:bodyPr/>
                    <a:lstStyle/>
                    <a:p>
                      <a:pPr indent="0" lvl="0" marL="0" marR="0" rtl="0" algn="l">
                        <a:spcBef>
                          <a:spcPts val="0"/>
                        </a:spcBef>
                        <a:spcAft>
                          <a:spcPts val="0"/>
                        </a:spcAft>
                        <a:buNone/>
                      </a:pPr>
                      <a:r>
                        <a:rPr lang="en-US" sz="1000" u="none" strike="noStrike"/>
                        <a:t>MSGIC does a good job of listening to members suggestions and offering training that satisfies current software/conceptual needs.</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guest097</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A good variety of subjects have been offered</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guest032</a:t>
                      </a:r>
                      <a:endParaRPr b="0" i="0" sz="1000" u="none" strike="noStrike">
                        <a:solidFill>
                          <a:srgbClr val="000000"/>
                        </a:solidFill>
                        <a:latin typeface="Calibri"/>
                        <a:ea typeface="Calibri"/>
                        <a:cs typeface="Calibri"/>
                        <a:sym typeface="Calibri"/>
                      </a:endParaRPr>
                    </a:p>
                  </a:txBody>
                  <a:tcPr marT="9400" marB="0" marR="9400" marL="9400" anchor="ctr"/>
                </a:tc>
              </a:tr>
              <a:tr h="187900">
                <a:tc>
                  <a:txBody>
                    <a:bodyPr/>
                    <a:lstStyle/>
                    <a:p>
                      <a:pPr indent="0" lvl="0" marL="0" marR="0" rtl="0" algn="l">
                        <a:spcBef>
                          <a:spcPts val="0"/>
                        </a:spcBef>
                        <a:spcAft>
                          <a:spcPts val="0"/>
                        </a:spcAft>
                        <a:buNone/>
                      </a:pPr>
                      <a:r>
                        <a:rPr lang="en-US" sz="1000" u="none" strike="noStrike"/>
                        <a:t>I liked the python classes offered. I would like to see this class going in depth esp. for ArcGIS Python API.</a:t>
                      </a:r>
                      <a:endParaRPr b="0" i="0" sz="1000" u="none" strike="noStrike">
                        <a:solidFill>
                          <a:srgbClr val="000000"/>
                        </a:solidFill>
                        <a:latin typeface="Calibri"/>
                        <a:ea typeface="Calibri"/>
                        <a:cs typeface="Calibri"/>
                        <a:sym typeface="Calibri"/>
                      </a:endParaRPr>
                    </a:p>
                  </a:txBody>
                  <a:tcPr marT="9400" marB="0" marR="9400" marL="9400" anchor="ctr"/>
                </a:tc>
                <a:tc>
                  <a:txBody>
                    <a:bodyPr/>
                    <a:lstStyle/>
                    <a:p>
                      <a:pPr indent="0" lvl="0" marL="0" marR="0" rtl="0" algn="l">
                        <a:spcBef>
                          <a:spcPts val="0"/>
                        </a:spcBef>
                        <a:spcAft>
                          <a:spcPts val="0"/>
                        </a:spcAft>
                        <a:buNone/>
                      </a:pPr>
                      <a:r>
                        <a:rPr lang="en-US" sz="1000" u="none" strike="noStrike"/>
                        <a:t>Teddy Hailegeberel</a:t>
                      </a:r>
                      <a:endParaRPr b="0" i="0" sz="1000" u="none" strike="noStrike">
                        <a:solidFill>
                          <a:srgbClr val="000000"/>
                        </a:solidFill>
                        <a:latin typeface="Calibri"/>
                        <a:ea typeface="Calibri"/>
                        <a:cs typeface="Calibri"/>
                        <a:sym typeface="Calibri"/>
                      </a:endParaRPr>
                    </a:p>
                  </a:txBody>
                  <a:tcPr marT="9400" marB="0" marR="9400" marL="9400" anchor="ct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2017-03-02T16:21:18Z</dcterms:created>
  <dc:creator>Patrick McLoughlin</dc:creator>
</cp:coreProperties>
</file>