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Montserrat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ABC8F3-B022-403E-8558-75E763466C51}">
  <a:tblStyle styleId="{C4ABC8F3-B022-403E-8558-75E763466C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Light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boldItalic.fntdata"/><Relationship Id="rId30" Type="http://schemas.openxmlformats.org/officeDocument/2006/relationships/font" Target="fonts/Montserrat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3804cac0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3804cac0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dd55aee3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dd55aee3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1b9202fc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1b9202fc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1b9202fc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1b9202fc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d55aee3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d55aee3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d55aee3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d55aee3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1b9202fc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1b9202fc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1b9202fc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1b9202fc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dd55aee3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dd55aee3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dd55aee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dd55aee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b2e8af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b2e8af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3804cac0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3804cac0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3804cac0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3804cac0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3804cac0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3804cac0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3804cac0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3804cac0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1b9202fc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1b9202fc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1b9202fc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1b9202fc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hyperlink" Target="https://coronavirus.maryland.gov" TargetMode="External"/><Relationship Id="rId5" Type="http://schemas.openxmlformats.org/officeDocument/2006/relationships/hyperlink" Target="https://coronavirus.maryland.gov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coronavirus.maryland.gov/pages/methodology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hyperlink" Target="https://data.imap.maryland.gov" TargetMode="External"/><Relationship Id="rId5" Type="http://schemas.openxmlformats.org/officeDocument/2006/relationships/hyperlink" Target="https://opendata.maryland.gov" TargetMode="External"/><Relationship Id="rId6" Type="http://schemas.openxmlformats.org/officeDocument/2006/relationships/hyperlink" Target="https://coronavirus.maryland.gov/pages/symptoms-testing" TargetMode="External"/><Relationship Id="rId7" Type="http://schemas.openxmlformats.org/officeDocument/2006/relationships/hyperlink" Target="https://coronavirus.maryland.gov/pages/symptoms-testing" TargetMode="External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hyperlink" Target="https://statescoop.com/maryland-gis-covid19-response-website/" TargetMode="External"/><Relationship Id="rId5" Type="http://schemas.openxmlformats.org/officeDocument/2006/relationships/hyperlink" Target="https://www.baltimoresun.com/coronavirus/bs-md-high-risk-locations-coronavirus-20200923-tiky7niftzb4vgbyji2vvqgoqq-story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hyperlink" Target="https://www.esri.com/about/newsroom/blog/state-local-government-coronovirus-open-data-site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hyperlink" Target="https://imap.maryland.gov" TargetMode="External"/><Relationship Id="rId5" Type="http://schemas.openxmlformats.org/officeDocument/2006/relationships/hyperlink" Target="https://data.imap.maryland.gov" TargetMode="External"/><Relationship Id="rId6" Type="http://schemas.openxmlformats.org/officeDocument/2006/relationships/hyperlink" Target="https://opendata.maryland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s://imap.maryland.gov" TargetMode="External"/><Relationship Id="rId5" Type="http://schemas.openxmlformats.org/officeDocument/2006/relationships/hyperlink" Target="https://data.imap.maryland.gov" TargetMode="External"/><Relationship Id="rId6" Type="http://schemas.openxmlformats.org/officeDocument/2006/relationships/hyperlink" Target="https://opendata.maryland.gov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hyperlink" Target="https://imap.maryland.gov/Pages/imagery-download-files-es.aspx" TargetMode="External"/><Relationship Id="rId5" Type="http://schemas.openxmlformats.org/officeDocument/2006/relationships/hyperlink" Target="https://imagery.geodata.md.gov:8443/ExpressZip" TargetMode="External"/><Relationship Id="rId6" Type="http://schemas.openxmlformats.org/officeDocument/2006/relationships/hyperlink" Target="https://geodata.md.gov/imap/rest/services/Imagery/MD_SixInchImagery/MapServer" TargetMode="External"/><Relationship Id="rId7" Type="http://schemas.openxmlformats.org/officeDocument/2006/relationships/hyperlink" Target="https://geodata.md.gov/imap/rest/services/Imagery/MD_SixInchImagery/ImageServe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hyperlink" Target="https://lidar.geodata.md.gov/imap/rest/service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MSGIC Fall 2020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Quarterly Meeting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Presentation: GIO Update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UPDATES &gt; COVID-19 Response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0" name="Google Shape;110;p22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Launched on 03/14, Maryland’s website @ </a:t>
                      </a:r>
                      <a:r>
                        <a:rPr lang="en" sz="1800" u="sng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4"/>
                        </a:rPr>
                        <a:t>c</a:t>
                      </a:r>
                      <a:r>
                        <a:rPr lang="en" sz="1800" u="sng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5"/>
                        </a:rPr>
                        <a:t>oronavirus.maryland.gov</a:t>
                      </a:r>
                      <a:endParaRPr sz="1800"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8,257,235 visitors;</a:t>
                      </a:r>
                      <a:endParaRPr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53,527,731 pageviews.</a:t>
                      </a:r>
                      <a:endParaRPr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111" name="Google Shape;11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6400" y="1828800"/>
            <a:ext cx="3017520" cy="18815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540000" dist="38100">
              <a:srgbClr val="000000">
                <a:alpha val="50000"/>
              </a:srgbClr>
            </a:outerShdw>
          </a:effectLst>
        </p:spPr>
      </p:pic>
      <p:graphicFrame>
        <p:nvGraphicFramePr>
          <p:cNvPr id="112" name="Google Shape;112;p22"/>
          <p:cNvGraphicFramePr/>
          <p:nvPr/>
        </p:nvGraphicFramePr>
        <p:xfrm>
          <a:off x="274320" y="17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2603075"/>
                <a:gridCol w="2603075"/>
              </a:tblGrid>
              <a:tr h="231150">
                <a:tc gridSpan="2"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Recent added maps and charts:</a:t>
                      </a:r>
                      <a:endParaRPr sz="1800"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 Day Moving Avg Case Rate per 100k by Jurisdiction;</a:t>
                      </a:r>
                      <a:endParaRPr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Positivity and Testing by Age Group; and</a:t>
                      </a:r>
                      <a:endParaRPr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Daily Cases by Age Group.</a:t>
                      </a:r>
                      <a:endParaRPr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Launched entirely new CovidLINK dashboard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New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methodology page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UPDATES &gt; COVID-19 Response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8" name="Google Shape;118;p23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46 </a:t>
                      </a:r>
                      <a:r>
                        <a:rPr lang="en" sz="1800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datasets are available to explore, visualize and download from </a:t>
                      </a:r>
                      <a:r>
                        <a:rPr lang="en" sz="1800" u="sng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4"/>
                        </a:rPr>
                        <a:t>Maryland’s GIS Data Catalog</a:t>
                      </a:r>
                      <a:r>
                        <a:rPr lang="en" sz="1800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and </a:t>
                      </a:r>
                      <a:r>
                        <a:rPr lang="en" sz="1800" u="sng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5"/>
                        </a:rPr>
                        <a:t>Maryland’s Open Data Portal</a:t>
                      </a:r>
                      <a:r>
                        <a:rPr lang="en" sz="1800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.</a:t>
                      </a:r>
                      <a:endParaRPr sz="1800"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19" name="Google Shape;119;p23"/>
          <p:cNvSpPr txBox="1"/>
          <p:nvPr/>
        </p:nvSpPr>
        <p:spPr>
          <a:xfrm>
            <a:off x="184200" y="1600200"/>
            <a:ext cx="473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Redesigned </a:t>
            </a:r>
            <a:r>
              <a:rPr lang="en" sz="18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6"/>
              </a:rPr>
              <a:t>te</a:t>
            </a:r>
            <a:r>
              <a:rPr lang="en" sz="18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7"/>
              </a:rPr>
              <a:t>sting page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Single address look-up similar to resource in NY and other states;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1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○"/>
            </a:pPr>
            <a:r>
              <a:rPr lang="en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New sites continue to be added and removed based on current activities.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6400" y="1828800"/>
            <a:ext cx="3017520" cy="17927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54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UPDATES &gt; COVID-19 Response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274320" y="914400"/>
            <a:ext cx="8578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Recovery &amp; Reopening Dashboards</a:t>
            </a:r>
            <a:endParaRPr b="1" sz="2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1447800"/>
            <a:ext cx="4023361" cy="22268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8" name="Google Shape;12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6592" y="1447800"/>
            <a:ext cx="4023360" cy="22455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UPDATES &gt; COVID-19 Response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274320" y="914400"/>
            <a:ext cx="8578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PPE Tracking Dashboard &amp; Early Detection Dashboard</a:t>
            </a:r>
            <a:endParaRPr b="1" sz="2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3714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Montserrat Light"/>
              <a:buChar char="●"/>
            </a:pPr>
            <a:r>
              <a:rPr lang="en" sz="1900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Compile disparate datasets into a single visualization</a:t>
            </a:r>
            <a:endParaRPr sz="1900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9250" lvl="0" marL="3714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Montserrat Light"/>
              <a:buChar char="●"/>
            </a:pPr>
            <a:r>
              <a:rPr lang="en" sz="1900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Reveal trends and highlight conditions for further analysis</a:t>
            </a:r>
            <a:endParaRPr sz="1900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9250" lvl="0" marL="3714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Montserrat Light"/>
              <a:buChar char="●"/>
            </a:pPr>
            <a:r>
              <a:rPr lang="en" sz="1900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Provide decision makers with actionable conclusions</a:t>
            </a:r>
            <a:endParaRPr sz="1900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9250" lvl="0" marL="3714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Montserrat Light"/>
              <a:buChar char="●"/>
            </a:pPr>
            <a:r>
              <a:rPr lang="en" sz="1900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Automate updates to ensure close to real-time reporting</a:t>
            </a:r>
            <a:endParaRPr sz="1900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Maryland In the News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0" name="Google Shape;140;p26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August 2020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TUgis Conference - Maryland’s Geospatial Conference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800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Open Data Helps Maryland Safely Re-Open</a:t>
                      </a:r>
                      <a:endParaRPr i="1" sz="1800">
                        <a:solidFill>
                          <a:schemeClr val="hlink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Presented on the geospatial tools to distribute testing locations to constituents.</a:t>
                      </a:r>
                      <a:endParaRPr sz="16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NASACT Conference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800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Pandemics vs. States: Testing Controls in the Wake of COVID-19</a:t>
                      </a:r>
                      <a:endParaRPr i="1" sz="1800">
                        <a:solidFill>
                          <a:schemeClr val="hlink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Presented on the critical role data plays in state’s response to COVID-19.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Maryland In the News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6" name="Google Shape;146;p27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September 2020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National States Geographic Information Council (NSGIC) GIO Academy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Geospatial Response to the Pandemic - Challenges, Resolutions and Lessons Learned</a:t>
                      </a:r>
                      <a:endParaRPr i="1" sz="1500">
                        <a:solidFill>
                          <a:schemeClr val="hlink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Panel discussion with peers nationwide to discuss state’s response to COVID-19.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StateScoop Article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700" u="sng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4"/>
                        </a:rPr>
                        <a:t>How Maryland used GIS to build its COVID-19 response website</a:t>
                      </a:r>
                      <a:endParaRPr i="1" sz="1700">
                        <a:solidFill>
                          <a:schemeClr val="accent5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Baltimore Sun Article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u="sng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5"/>
                        </a:rPr>
                        <a:t>Maryland releases more contact tracing data showing ‘high-risk locations’ for coronavirus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Maryland In the News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2" name="Google Shape;152;p28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October </a:t>
                      </a:r>
                      <a:r>
                        <a:rPr b="1"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2020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Offer for </a:t>
                      </a:r>
                      <a:r>
                        <a:rPr lang="en" sz="1700" u="sng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4"/>
                        </a:rPr>
                        <a:t>State and Local Government Open Data Sites Share COVID-19 News, Resources (April 2020) article</a:t>
                      </a: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to be included in annual </a:t>
                      </a:r>
                      <a:r>
                        <a:rPr i="1"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Mapping the Nation</a:t>
                      </a: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book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Interview with Director of the Innovations in Government program at the Harvard Kennedy School on the state’s COVID response and associated open data.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Topics from NSGIC 2020 Annual Conference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8" name="Google Shape;158;p29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3DEP for the Nation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COVID-19 Technology and GIS Lessons Learned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Geo-Auditing the Impact of COVID-19 on Electoral Participation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High Resolution Land Cover Through Partnership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Impact of Geospatial Search and Analysis in the Transportation Industry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Improving Emergency Response with Innovative Geospatial Technology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NG9-1-1: NENA Update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Montserrat Light"/>
                        <a:buChar char="●"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USGS 3D National Terrain Model</a:t>
                      </a:r>
                      <a:endParaRPr sz="17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endParaRPr b="1"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390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MD iMAP Portal @ </a:t>
            </a:r>
            <a:r>
              <a:rPr lang="en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https://imap.maryland.gov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Maryland’s GIS Data Catalog @ </a:t>
            </a:r>
            <a:r>
              <a:rPr lang="en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https://data.imap.maryland.gov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Maryland’s Open Data Portal @ </a:t>
            </a:r>
            <a:r>
              <a:rPr lang="en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6"/>
              </a:rPr>
              <a:t>https://opendata.maryland.gov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endParaRPr b="1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390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Montserrat"/>
                <a:ea typeface="Montserrat"/>
                <a:cs typeface="Montserrat"/>
                <a:sym typeface="Montserrat"/>
              </a:rPr>
              <a:t>Maryland Department of Information Technology (DoIT)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Geographic Information Office / Data Services (BI/GIS)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MD iMAP Portal @ </a:t>
            </a:r>
            <a:r>
              <a:rPr lang="en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https://imap.maryland.gov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Maryland’s GIS Data Catalog @ </a:t>
            </a:r>
            <a:r>
              <a:rPr lang="en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https://data.imap.maryland.gov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Maryland’s Open Data Portal @ </a:t>
            </a:r>
            <a:r>
              <a:rPr lang="en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6"/>
              </a:rPr>
              <a:t>https://opendata.maryland.gov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Current GIO Structure and Staff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7" name="Google Shape;67;p15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>
                  <a:txBody>
                    <a:bodyPr/>
                    <a:lstStyle/>
                    <a:p>
                      <a:pPr indent="-342900" lvl="0" marL="3714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Dawn Blanchard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109725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JB Churchill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109725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150">
                <a:tc>
                  <a:txBody>
                    <a:bodyPr/>
                    <a:lstStyle/>
                    <a:p>
                      <a:pPr indent="-342900" lvl="0" marL="3714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Gabe Creighton [Contractor]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109725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Julia Fischer</a:t>
                      </a:r>
                      <a:endParaRPr sz="1800"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109725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150">
                <a:tc>
                  <a:txBody>
                    <a:bodyPr/>
                    <a:lstStyle/>
                    <a:p>
                      <a:pPr indent="-342900" lvl="0" marL="3714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Susan Hmel [Contractor]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109725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John Lesko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109725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150">
                <a:tc>
                  <a:txBody>
                    <a:bodyPr/>
                    <a:lstStyle/>
                    <a:p>
                      <a:pPr indent="-342900" lvl="0" marL="3714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Darren Lloyd [Contractor]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109725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Lisa Lowe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109725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150">
                <a:tc>
                  <a:txBody>
                    <a:bodyPr/>
                    <a:lstStyle/>
                    <a:p>
                      <a:pPr indent="-342900" lvl="0" marL="3714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Conrad Schaefer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109725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109725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Google Shape;68;p15"/>
          <p:cNvGraphicFramePr/>
          <p:nvPr/>
        </p:nvGraphicFramePr>
        <p:xfrm>
          <a:off x="274320" y="297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-342900" lvl="0" marL="37147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Sinan Bolel &gt;&gt;&gt; Returned to Private Sector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109725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UPDATES &gt; Enterprise License Renewals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4" name="Google Shape;74;p16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Esri Software Maintenance Renewal - In Progress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Esri SaaS Maintenance Renewal - In Progress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Socrata / Tyler Technologies Renewal - Completed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Qlik Sense Platform Renewal - Completed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1Spatial 1Integrate Renewal - Completed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UPDATES &gt; Contracts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0" name="Google Shape;80;p17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0" lvl="0" marL="114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Data Management and Analytic Services TORFP - F50B0600063</a:t>
                      </a:r>
                      <a:endParaRPr sz="2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5143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CATS+ Functional Area 10 – IT Management Consulting Services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5143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DoIT intends to award a Task Order to up to ten (10) Master Contractors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5143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Services categories: 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Data Management and Governance;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Data Analytics;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Machine Learning and Programming;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Data Program Management.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Internal review of responses is underway...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UPDATES &gt; Imagery Program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6" name="Google Shape;86;p18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0" lvl="0" marL="571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Western Shore 2020</a:t>
                      </a:r>
                      <a:endParaRPr sz="2100"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Analytical Triangulation (AT) phase is now completed; Report and files delivered to AECOM for evaluation;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Orthoimagery production, review and edits are underway;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Delivery still on schedule for late 2020.</a:t>
                      </a:r>
                      <a:endParaRPr sz="2200"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31150">
                <a:tc gridSpan="2">
                  <a:txBody>
                    <a:bodyPr/>
                    <a:lstStyle/>
                    <a:p>
                      <a:pPr indent="0" lvl="0" marL="571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Eastern Shore 2019</a:t>
                      </a:r>
                      <a:endParaRPr sz="2100"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Available for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download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from Dropbox 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MD Imagery Download Tool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;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MD iMAP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map service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image service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updated to include 2019 imagery.</a:t>
                      </a:r>
                      <a:endParaRPr sz="2200">
                        <a:solidFill>
                          <a:srgbClr val="595959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UPDATES &gt; LiDAR Program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2" name="Google Shape;92;p19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Montgomery County (MNCPPC) DEMs available for download.</a:t>
                      </a:r>
                      <a:r>
                        <a:rPr lang="en" sz="1800">
                          <a:solidFill>
                            <a:srgbClr val="595959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Derivative 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products available on </a:t>
                      </a:r>
                      <a:r>
                        <a:rPr lang="en" sz="1800" u="sng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4"/>
                        </a:rPr>
                        <a:t>MD iMAP LiDAR server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.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Revised Howard County LiDAR has been shipped to the County. ESRGC to process and post derivative products.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UPDATES &gt; NG 9-1-1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8" name="Google Shape;98;p20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Recent award for additional support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GIS - Statewide Coordination Services approved for funding during July ENSB meeting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Team from Mission Critical Partners (MCP) continues to support this effort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Improvements to GIS layer to include non-traditional locations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Examples: Malls, Parks, Airports, Recreation Facilities, Marinas (on land and in water)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As a result of a recent event, this topic has been brought into the spotlight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Common place &gt;&gt;&gt; considerations to create supplemental data schema for MD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Concern over CAD systems accepting the enhanced information being maintained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Drone created video of hard to reach / identify locations, how systems can support these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Infrastructure setup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Virtual environment to host validation workflows has been established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27432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UPDATES &gt; NG 9-1-1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4" name="Google Shape;104;p21"/>
          <p:cNvGraphicFramePr/>
          <p:nvPr/>
        </p:nvGraphicFramePr>
        <p:xfrm>
          <a:off x="27432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{C4ABC8F3-B022-403E-8558-75E763466C51}</a:tableStyleId>
              </a:tblPr>
              <a:tblGrid>
                <a:gridCol w="4260300"/>
                <a:gridCol w="4260300"/>
              </a:tblGrid>
              <a:tr h="231150">
                <a:tc gridSpan="2"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Hub setup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Working to expand MD GeoShare platform for centralized communication and sharing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Statewide PSAP boundaries available 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State and Local GIS community collaboration and partnerships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County contributions to statewide address locator;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Statewide imagery program;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COVID-19 map services centrally hosted and filtered to create local jurisdiction maps;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Federated open data platforms;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17500" lvl="1" marL="800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 Light"/>
                        <a:buChar char="○"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MSGIC, its mission and the decades of dedication from members like yourselves!!!</a:t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 Light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Product demos to assess the potential for statewide solutions</a:t>
                      </a:r>
                      <a:endParaRPr sz="18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45725" marB="45725" marR="45725" marL="0">
                    <a:lnL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