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26.gif" ContentType="image/gif"/>
  <Override PartName="/ppt/media/image21.png" ContentType="image/png"/>
  <Override PartName="/ppt/media/image20.png" ContentType="image/png"/>
  <Override PartName="/ppt/media/image23.png" ContentType="image/png"/>
  <Override PartName="/ppt/media/image18.gif" ContentType="image/gif"/>
  <Override PartName="/ppt/media/image22.png" ContentType="image/png"/>
  <Override PartName="/ppt/media/image10.png" ContentType="image/png"/>
  <Override PartName="/ppt/media/image28.gif" ContentType="image/gif"/>
  <Override PartName="/ppt/media/image8.png" ContentType="image/png"/>
  <Override PartName="/ppt/media/image13.png" ContentType="image/png"/>
  <Override PartName="/ppt/media/image7.png" ContentType="image/png"/>
  <Override PartName="/ppt/media/image27.gif" ContentType="image/gif"/>
  <Override PartName="/ppt/media/image12.png" ContentType="image/png"/>
  <Override PartName="/ppt/media/image29.gif" ContentType="image/gif"/>
  <Override PartName="/ppt/media/image9.png" ContentType="image/png"/>
  <Override PartName="/ppt/media/image11.png" ContentType="image/png"/>
  <Override PartName="/ppt/media/image30.png" ContentType="image/png"/>
  <Override PartName="/ppt/media/image35.png" ContentType="image/png"/>
  <Override PartName="/ppt/media/image5.png" ContentType="image/png"/>
  <Override PartName="/ppt/media/image6.jpeg" ContentType="image/jpeg"/>
  <Override PartName="/ppt/media/image25.gif" ContentType="image/gif"/>
  <Override PartName="/ppt/media/image34.gif" ContentType="image/gif"/>
  <Override PartName="/ppt/media/image4.png" ContentType="image/png"/>
  <Override PartName="/ppt/media/image33.png" ContentType="image/png"/>
  <Override PartName="/ppt/media/image3.png" ContentType="image/png"/>
  <Override PartName="/ppt/media/image32.png" ContentType="image/png"/>
  <Override PartName="/ppt/media/image2.png" ContentType="image/png"/>
  <Override PartName="/ppt/media/image31.png" ContentType="image/png"/>
  <Override PartName="/ppt/media/image1.png" ContentType="image/png"/>
  <Override PartName="/ppt/media/image19.gif" ContentType="image/gif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gif" ContentType="image/gif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pPr marL="432000" indent="-324000" algn="ctr">
              <a:spcAft>
                <a:spcPts val="1414"/>
              </a:spcAft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 algn="ctr">
              <a:spcAft>
                <a:spcPts val="1131"/>
              </a:spcAf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 algn="ctr">
              <a:spcAft>
                <a:spcPts val="848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 algn="ctr">
              <a:spcAft>
                <a:spcPts val="56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364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00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664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D027B8B-CA0E-4A55-AE38-83CD62C00D9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-1440"/>
            <a:ext cx="10080000" cy="75614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0E5D2B8-F3C0-44CE-B084-4754F17D8A2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BA26691-8D0C-4732-A381-6DCA6F98BB0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F05A5A12-6EEA-4154-A3FD-8DE948D3A12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www.qgis.org/en/site/getinvolved/development/roadmap.html" TargetMode="External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docs.qgis.org/3.10/en/docs/user_manual/" TargetMode="External"/><Relationship Id="rId2" Type="http://schemas.openxmlformats.org/officeDocument/2006/relationships/hyperlink" Target="https://docs.qgis.org/testing/en/docs/user_manual/" TargetMode="External"/><Relationship Id="rId3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north-road.com/2018/01/23/exploring-reports-in-qgis-3-0-the-ultimate-guide/" TargetMode="Externa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hyperlink" Target="https://www.centuryeng.com/" TargetMode="External"/><Relationship Id="rId3" Type="http://schemas.openxmlformats.org/officeDocument/2006/relationships/slideLayout" Target="../slideLayouts/slideLayout3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hyperlink" Target="https://north-road.com/2018/01/23/exploring-reports-in-qgis-3-0-the-ultimate-guide/" TargetMode="External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hyperlink" Target="https://docs.qgis.org/3.10/en/docs/user_manual/print_composer/composer_items/index.html" TargetMode="External"/><Relationship Id="rId3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docs.qgis.org/3.10/en/docs/training_manual/create_vector_data/forms.html?highlight=attribute%20form" TargetMode="External"/><Relationship Id="rId2" Type="http://schemas.openxmlformats.org/officeDocument/2006/relationships/slideLayout" Target="../slideLayouts/slideLayout16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.gif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slideLayout" Target="../slideLayouts/slideLayout1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9.gif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hyperlink" Target="https://docs.qgis.org/3.10/en/docs/user_manual/working_with_vector/vector_properties.html?highlight=rule%20based#rule-based-renderer" TargetMode="External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gitlab.com/GIS-projects/qgis-geometry-generator-examples" TargetMode="External"/><Relationship Id="rId2" Type="http://schemas.openxmlformats.org/officeDocument/2006/relationships/hyperlink" Target="https://docs.qgis.org/3.10/en/docs/user_manual/style_library/symbol_selector.html?highlight=geometry%20generator#the-geometry-generator" TargetMode="Externa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s://qgis.org/en/site/forusers/visualchangelog314/index.html#feature-raster-layer-contour-renderer" TargetMode="External"/><Relationship Id="rId3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5.gif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6.gif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7.gif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8.gif"/><Relationship Id="rId2" Type="http://schemas.openxmlformats.org/officeDocument/2006/relationships/hyperlink" Target="https://qgis.org/en/site/forusers/visualchangelog314/index.html#feature-allow-appending-processing-results-to-existing-layers" TargetMode="External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hyperlink" Target="https://qgis.org/en/site/forusers/visualchangelog314/index.html#feature-expose-per-feature-source-advanced-options-for-processing-inputs" TargetMode="External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hyperlink" Target="https://www.youtube.com/watch?v=h-mpUkwDdOQ" TargetMode="External"/><Relationship Id="rId3" Type="http://schemas.openxmlformats.org/officeDocument/2006/relationships/slideLayout" Target="../slideLayouts/slideLayout16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docs.qgis.org/3.10/en/docs/user_manual/working_with_vector/expression.html" TargetMode="External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6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docs.qgis.org/3.10/en/docs/user_manual/working_with_vector/expression.html" TargetMode="External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6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4.gif"/><Relationship Id="rId2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mailto:qgismd@gmail.com" TargetMode="External"/><Relationship Id="rId2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hyperlink" Target="mailto:spickett@centuryeng.com" TargetMode="External"/><Relationship Id="rId3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qgis.org/en/site/" TargetMode="External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docs.qgis.org/3.10/en/docs/user_manual/introduction/project_files.html" TargetMode="External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316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en-US" sz="4400" spc="-1" strike="noStrike">
                <a:solidFill>
                  <a:srgbClr val="8d281e"/>
                </a:solidFill>
                <a:latin typeface="Arial"/>
              </a:rPr>
              <a:t>QGIS Feature Frenzy</a:t>
            </a:r>
            <a:br/>
            <a:r>
              <a:rPr b="1" lang="en-US" sz="2800" spc="-1" strike="noStrike">
                <a:solidFill>
                  <a:srgbClr val="8d281e"/>
                </a:solidFill>
                <a:latin typeface="Arial"/>
              </a:rPr>
              <a:t>18 Features in 20 Minutes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504000" y="4752000"/>
            <a:ext cx="8870040" cy="259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ctr">
              <a:spcAft>
                <a:spcPts val="1414"/>
              </a:spcAft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 algn="ctr">
              <a:spcAft>
                <a:spcPts val="1414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Shawn Pickett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543240" y="543240"/>
            <a:ext cx="1559880" cy="155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Data - Types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Raster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Vector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Mesh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2.5D / 3D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Temporal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Data - Formats (Vector/Raster)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Vector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Shapefile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DXF / DGN / DWG*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KML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CSV / XLSX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GeoJSON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Vector Tiles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TextShape 3"/>
          <p:cNvSpPr txBox="1"/>
          <p:nvPr/>
        </p:nvSpPr>
        <p:spPr>
          <a:xfrm>
            <a:off x="5049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Raster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JPEG / GeoTIFF / PNG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Erdas Imagine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Idrisi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Mbtiles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Data - Formats (Databases/Web)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Databases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Geopackage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File Geodatabase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PostgreSQL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Oracle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SQL Server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DB2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Shape 3"/>
          <p:cNvSpPr txBox="1"/>
          <p:nvPr/>
        </p:nvSpPr>
        <p:spPr>
          <a:xfrm>
            <a:off x="5049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Web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OGC Web Services (WMS / WMTS / WFS / WCS)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ESRI REST Services (Map, Feature, Image)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XYZ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Vector Tiles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Other Features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Model Builder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PyQGIS =&gt; arcpy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Scripts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Expression Builder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Plugins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QGIS Server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QField / Input (separate projects)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Development Life Cycle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8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Version numbering convention: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Even numbers (3.10, 3.14 etc) Release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Odd numbers (2.99, 3.1 etc) Development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Release Types: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Long Term Release (LTR) – 3.10.x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New LTR annually – February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Point releases monthly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Latest – 3.14.x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Minor releases every 3 – 6 months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Point releases monthly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1153800" y="6824520"/>
            <a:ext cx="70038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https://www.qgis.org/en/site/getinvolved/development/roadmap.html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Help Documentation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274320" y="1783800"/>
            <a:ext cx="9509760" cy="38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200" spc="-1" strike="noStrike">
                <a:latin typeface="Times New Roman"/>
              </a:rPr>
              <a:t>LTR:</a:t>
            </a:r>
            <a:endParaRPr b="0" lang="en-US" sz="3200" spc="-1" strike="noStrike">
              <a:latin typeface="Arial"/>
            </a:endParaRPr>
          </a:p>
          <a:p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solidFill>
                  <a:srgbClr val="2a6099"/>
                </a:solidFill>
                <a:latin typeface="Arial"/>
                <a:hlinkClick r:id="rId1"/>
              </a:rPr>
              <a:t>https://docs.qgis.org/3.10/en/docs/user_manual/</a:t>
            </a:r>
            <a:r>
              <a:rPr b="0" lang="en-US" sz="32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3200" spc="-1" strike="noStrike">
              <a:latin typeface="Arial"/>
            </a:endParaRPr>
          </a:p>
          <a:p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Latest:</a:t>
            </a:r>
            <a:br/>
            <a:br/>
            <a:r>
              <a:rPr b="0" lang="en-US" sz="3200" spc="-1" strike="noStrike">
                <a:solidFill>
                  <a:srgbClr val="2a6099"/>
                </a:solidFill>
                <a:latin typeface="Arial"/>
                <a:hlinkClick r:id="rId2"/>
              </a:rPr>
              <a:t>https://docs.qgis.org/testing/en/docs/user_manual/</a:t>
            </a:r>
            <a:r>
              <a:rPr b="0" lang="en-US" sz="2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800" spc="-1" strike="noStrike">
                <a:solidFill>
                  <a:srgbClr val="8d281e"/>
                </a:solidFill>
                <a:latin typeface="Arial"/>
              </a:rPr>
              <a:t>FEATURE FRENZY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CARTOGRAPHY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Layouts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504000" y="1769040"/>
            <a:ext cx="534816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69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Project → Layouts → Pages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Layouts =&gt; Maps+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Single Page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Multi-Page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Atlas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Pages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Orientation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Paper Size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Map Views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Layout Manager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5303520" y="1757520"/>
            <a:ext cx="4419000" cy="476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Reports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c9211e"/>
                </a:solidFill>
                <a:latin typeface="Times New Roman"/>
              </a:rPr>
              <a:t>Header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Nested / Stacked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Static Layout Section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800" spc="-1" strike="noStrike">
                <a:solidFill>
                  <a:srgbClr val="2a6099"/>
                </a:solidFill>
                <a:latin typeface="Times New Roman"/>
              </a:rPr>
              <a:t>Field Group Section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Header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Body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Footer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c9211e"/>
                </a:solidFill>
                <a:latin typeface="Times New Roman"/>
              </a:rPr>
              <a:t>Footer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1039320" y="6985440"/>
            <a:ext cx="85093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https://north-road.com/2018/01/23/exploring-reports-in-qgis-3-0-the-ultimate-guide/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5669280" y="1645920"/>
            <a:ext cx="4114800" cy="5162760"/>
          </a:xfrm>
          <a:prstGeom prst="rect">
            <a:avLst/>
          </a:prstGeom>
          <a:ln>
            <a:noFill/>
          </a:ln>
        </p:spPr>
      </p:pic>
      <p:sp>
        <p:nvSpPr>
          <p:cNvPr id="251" name="CustomShape 4"/>
          <p:cNvSpPr/>
          <p:nvPr/>
        </p:nvSpPr>
        <p:spPr>
          <a:xfrm>
            <a:off x="5943600" y="1884240"/>
            <a:ext cx="1005840" cy="274320"/>
          </a:xfrm>
          <a:prstGeom prst="rect">
            <a:avLst/>
          </a:prstGeom>
          <a:noFill/>
          <a:ln w="3816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5"/>
          <p:cNvSpPr/>
          <p:nvPr/>
        </p:nvSpPr>
        <p:spPr>
          <a:xfrm>
            <a:off x="5943600" y="2158560"/>
            <a:ext cx="2743200" cy="858960"/>
          </a:xfrm>
          <a:prstGeom prst="rect">
            <a:avLst/>
          </a:prstGeom>
          <a:noFill/>
          <a:ln w="38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Introduction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Shawn Pickett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Data Analyst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5048640" y="2354760"/>
            <a:ext cx="4328280" cy="919440"/>
          </a:xfrm>
          <a:prstGeom prst="rect">
            <a:avLst/>
          </a:prstGeom>
          <a:ln>
            <a:noFill/>
          </a:ln>
        </p:spPr>
      </p:pic>
      <p:sp>
        <p:nvSpPr>
          <p:cNvPr id="174" name="TextShape 3"/>
          <p:cNvSpPr txBox="1"/>
          <p:nvPr/>
        </p:nvSpPr>
        <p:spPr>
          <a:xfrm>
            <a:off x="5120640" y="6949440"/>
            <a:ext cx="43891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1800" spc="-1" strike="noStrike">
                <a:solidFill>
                  <a:srgbClr val="2a6099"/>
                </a:solidFill>
                <a:highlight>
                  <a:srgbClr val="ffffd7"/>
                </a:highlight>
                <a:latin typeface="Arial"/>
                <a:hlinkClick r:id="rId2"/>
              </a:rPr>
              <a:t>https://www.centuryeng.com/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231120" y="1624320"/>
            <a:ext cx="6106680" cy="5233680"/>
          </a:xfrm>
          <a:prstGeom prst="rect">
            <a:avLst/>
          </a:prstGeom>
          <a:ln>
            <a:noFill/>
          </a:ln>
        </p:spPr>
      </p:pic>
      <p:sp>
        <p:nvSpPr>
          <p:cNvPr id="25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Reports - Example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1039320" y="6985440"/>
            <a:ext cx="85093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https://north-road.com/2018/01/23/exploring-reports-in-qgis-3-0-the-ultimate-guide/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339840" y="1680480"/>
            <a:ext cx="1645920" cy="1209960"/>
          </a:xfrm>
          <a:prstGeom prst="rect">
            <a:avLst/>
          </a:prstGeom>
          <a:noFill/>
          <a:ln w="3816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pc="-1" strike="noStrike">
                <a:solidFill>
                  <a:srgbClr val="611729"/>
                </a:solidFill>
                <a:highlight>
                  <a:srgbClr val="dddddd"/>
                </a:highlight>
                <a:latin typeface="Arial"/>
              </a:rPr>
              <a:t>Header</a:t>
            </a:r>
            <a:endParaRPr b="0" lang="en-US" sz="1800" spc="-1" strike="noStrike">
              <a:solidFill>
                <a:srgbClr val="611729"/>
              </a:solidFill>
              <a:highlight>
                <a:srgbClr val="dddddd"/>
              </a:highlight>
              <a:latin typeface="Arial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331200" y="2983320"/>
            <a:ext cx="1645920" cy="1209960"/>
          </a:xfrm>
          <a:prstGeom prst="rect">
            <a:avLst/>
          </a:prstGeom>
          <a:solidFill>
            <a:srgbClr val="158466">
              <a:alpha val="50000"/>
            </a:srgbClr>
          </a:solidFill>
          <a:ln w="648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5"/>
          <p:cNvSpPr/>
          <p:nvPr/>
        </p:nvSpPr>
        <p:spPr>
          <a:xfrm>
            <a:off x="339840" y="4306320"/>
            <a:ext cx="1645920" cy="1209960"/>
          </a:xfrm>
          <a:prstGeom prst="rect">
            <a:avLst/>
          </a:prstGeom>
          <a:noFill/>
          <a:ln w="38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pc="-1" strike="noStrike">
                <a:solidFill>
                  <a:srgbClr val="2a6099"/>
                </a:solidFill>
                <a:highlight>
                  <a:srgbClr val="dddddd"/>
                </a:highlight>
                <a:latin typeface="Arial"/>
              </a:rPr>
              <a:t>Header</a:t>
            </a:r>
            <a:endParaRPr b="0" lang="en-US" sz="1800" spc="-1" strike="noStrike">
              <a:solidFill>
                <a:srgbClr val="2a6099"/>
              </a:solidFill>
              <a:highlight>
                <a:srgbClr val="dddddd"/>
              </a:highlight>
              <a:latin typeface="Arial"/>
            </a:endParaRPr>
          </a:p>
        </p:txBody>
      </p:sp>
      <p:sp>
        <p:nvSpPr>
          <p:cNvPr id="259" name="CustomShape 6"/>
          <p:cNvSpPr/>
          <p:nvPr/>
        </p:nvSpPr>
        <p:spPr>
          <a:xfrm>
            <a:off x="4554720" y="1663200"/>
            <a:ext cx="1645920" cy="1209960"/>
          </a:xfrm>
          <a:prstGeom prst="rect">
            <a:avLst/>
          </a:prstGeom>
          <a:noFill/>
          <a:ln w="38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pc="-1" strike="noStrike">
                <a:solidFill>
                  <a:srgbClr val="2a6099"/>
                </a:solidFill>
                <a:highlight>
                  <a:srgbClr val="dddddd"/>
                </a:highlight>
                <a:latin typeface="Arial"/>
              </a:rPr>
              <a:t>Header</a:t>
            </a:r>
            <a:endParaRPr b="0" lang="en-US" sz="1800" spc="-1" strike="noStrike">
              <a:solidFill>
                <a:srgbClr val="2a6099"/>
              </a:solidFill>
              <a:highlight>
                <a:srgbClr val="dddddd"/>
              </a:highlight>
              <a:latin typeface="Arial"/>
            </a:endParaRPr>
          </a:p>
        </p:txBody>
      </p:sp>
      <p:sp>
        <p:nvSpPr>
          <p:cNvPr id="260" name="CustomShape 7"/>
          <p:cNvSpPr/>
          <p:nvPr/>
        </p:nvSpPr>
        <p:spPr>
          <a:xfrm>
            <a:off x="2451600" y="5599440"/>
            <a:ext cx="1645920" cy="1209960"/>
          </a:xfrm>
          <a:prstGeom prst="rect">
            <a:avLst/>
          </a:prstGeom>
          <a:solidFill>
            <a:srgbClr val="158466">
              <a:alpha val="50000"/>
            </a:srgbClr>
          </a:solidFill>
          <a:ln w="648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8"/>
          <p:cNvSpPr/>
          <p:nvPr/>
        </p:nvSpPr>
        <p:spPr>
          <a:xfrm>
            <a:off x="2451600" y="2996280"/>
            <a:ext cx="1645920" cy="1209960"/>
          </a:xfrm>
          <a:prstGeom prst="rect">
            <a:avLst/>
          </a:prstGeom>
          <a:noFill/>
          <a:ln w="38160">
            <a:solidFill>
              <a:srgbClr val="65095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pc="-1" strike="noStrike">
                <a:solidFill>
                  <a:srgbClr val="611729"/>
                </a:solidFill>
                <a:highlight>
                  <a:srgbClr val="dddddd"/>
                </a:highlight>
                <a:latin typeface="Arial"/>
              </a:rPr>
              <a:t>Header</a:t>
            </a:r>
            <a:endParaRPr b="0" lang="en-US" sz="1800" spc="-1" strike="noStrike">
              <a:solidFill>
                <a:srgbClr val="611729"/>
              </a:solidFill>
              <a:highlight>
                <a:srgbClr val="dddddd"/>
              </a:highlight>
              <a:latin typeface="Arial"/>
            </a:endParaRPr>
          </a:p>
        </p:txBody>
      </p:sp>
      <p:sp>
        <p:nvSpPr>
          <p:cNvPr id="262" name="CustomShape 9"/>
          <p:cNvSpPr/>
          <p:nvPr/>
        </p:nvSpPr>
        <p:spPr>
          <a:xfrm>
            <a:off x="4554720" y="5577840"/>
            <a:ext cx="1645920" cy="1209960"/>
          </a:xfrm>
          <a:prstGeom prst="rect">
            <a:avLst/>
          </a:prstGeom>
          <a:noFill/>
          <a:ln w="38160">
            <a:solidFill>
              <a:srgbClr val="65095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pc="-1" strike="noStrike">
                <a:solidFill>
                  <a:srgbClr val="611729"/>
                </a:solidFill>
                <a:highlight>
                  <a:srgbClr val="dddddd"/>
                </a:highlight>
                <a:latin typeface="Arial"/>
              </a:rPr>
              <a:t>Header</a:t>
            </a:r>
            <a:endParaRPr b="0" lang="en-US" sz="1800" spc="-1" strike="noStrike">
              <a:solidFill>
                <a:srgbClr val="611729"/>
              </a:solidFill>
              <a:highlight>
                <a:srgbClr val="dddddd"/>
              </a:highlight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3"/>
          <a:stretch/>
        </p:blipFill>
        <p:spPr>
          <a:xfrm>
            <a:off x="6583680" y="2194560"/>
            <a:ext cx="3206520" cy="4023000"/>
          </a:xfrm>
          <a:prstGeom prst="rect">
            <a:avLst/>
          </a:prstGeom>
          <a:ln>
            <a:noFill/>
          </a:ln>
        </p:spPr>
      </p:pic>
      <p:sp>
        <p:nvSpPr>
          <p:cNvPr id="264" name="CustomShape 10"/>
          <p:cNvSpPr/>
          <p:nvPr/>
        </p:nvSpPr>
        <p:spPr>
          <a:xfrm>
            <a:off x="7040880" y="2904840"/>
            <a:ext cx="1463040" cy="177840"/>
          </a:xfrm>
          <a:prstGeom prst="rect">
            <a:avLst/>
          </a:prstGeom>
          <a:solidFill>
            <a:srgbClr val="611729">
              <a:alpha val="50000"/>
            </a:srgbClr>
          </a:solidFill>
          <a:ln w="38160">
            <a:solidFill>
              <a:srgbClr val="65095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11"/>
          <p:cNvSpPr/>
          <p:nvPr/>
        </p:nvSpPr>
        <p:spPr>
          <a:xfrm>
            <a:off x="7045200" y="2743200"/>
            <a:ext cx="1920240" cy="161640"/>
          </a:xfrm>
          <a:prstGeom prst="rect">
            <a:avLst/>
          </a:prstGeom>
          <a:solidFill>
            <a:srgbClr val="2a6099">
              <a:alpha val="50000"/>
            </a:srgbClr>
          </a:solidFill>
          <a:ln w="38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12"/>
          <p:cNvSpPr/>
          <p:nvPr/>
        </p:nvSpPr>
        <p:spPr>
          <a:xfrm>
            <a:off x="6757200" y="2581920"/>
            <a:ext cx="2153160" cy="161640"/>
          </a:xfrm>
          <a:prstGeom prst="rect">
            <a:avLst/>
          </a:prstGeom>
          <a:solidFill>
            <a:srgbClr val="158466">
              <a:alpha val="50000"/>
            </a:srgbClr>
          </a:solidFill>
          <a:ln w="3816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13"/>
          <p:cNvSpPr/>
          <p:nvPr/>
        </p:nvSpPr>
        <p:spPr>
          <a:xfrm>
            <a:off x="6670800" y="2420280"/>
            <a:ext cx="735840" cy="161640"/>
          </a:xfrm>
          <a:prstGeom prst="rect">
            <a:avLst/>
          </a:prstGeom>
          <a:noFill/>
          <a:ln w="3816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14"/>
          <p:cNvSpPr/>
          <p:nvPr/>
        </p:nvSpPr>
        <p:spPr>
          <a:xfrm>
            <a:off x="326880" y="5595120"/>
            <a:ext cx="1645920" cy="1209960"/>
          </a:xfrm>
          <a:prstGeom prst="rect">
            <a:avLst/>
          </a:prstGeom>
          <a:solidFill>
            <a:srgbClr val="2a6099">
              <a:alpha val="50000"/>
            </a:srgbClr>
          </a:solidFill>
          <a:ln w="64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15"/>
          <p:cNvSpPr/>
          <p:nvPr/>
        </p:nvSpPr>
        <p:spPr>
          <a:xfrm>
            <a:off x="4559040" y="4280400"/>
            <a:ext cx="1645920" cy="1209960"/>
          </a:xfrm>
          <a:prstGeom prst="rect">
            <a:avLst/>
          </a:prstGeom>
          <a:solidFill>
            <a:srgbClr val="2a6099">
              <a:alpha val="50000"/>
            </a:srgbClr>
          </a:solidFill>
          <a:ln w="64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6"/>
          <p:cNvSpPr/>
          <p:nvPr/>
        </p:nvSpPr>
        <p:spPr>
          <a:xfrm>
            <a:off x="4559040" y="2975760"/>
            <a:ext cx="1645920" cy="1209960"/>
          </a:xfrm>
          <a:prstGeom prst="rect">
            <a:avLst/>
          </a:prstGeom>
          <a:solidFill>
            <a:srgbClr val="2a6099">
              <a:alpha val="50000"/>
            </a:srgbClr>
          </a:solidFill>
          <a:ln w="64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7"/>
          <p:cNvSpPr/>
          <p:nvPr/>
        </p:nvSpPr>
        <p:spPr>
          <a:xfrm>
            <a:off x="2455920" y="1677240"/>
            <a:ext cx="1645920" cy="1209960"/>
          </a:xfrm>
          <a:prstGeom prst="rect">
            <a:avLst/>
          </a:prstGeom>
          <a:solidFill>
            <a:srgbClr val="2a6099">
              <a:alpha val="50000"/>
            </a:srgbClr>
          </a:solidFill>
          <a:ln w="64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18"/>
          <p:cNvSpPr/>
          <p:nvPr/>
        </p:nvSpPr>
        <p:spPr>
          <a:xfrm>
            <a:off x="2455920" y="4297320"/>
            <a:ext cx="1645920" cy="1209960"/>
          </a:xfrm>
          <a:prstGeom prst="rect">
            <a:avLst/>
          </a:prstGeom>
          <a:solidFill>
            <a:srgbClr val="611729">
              <a:alpha val="50000"/>
            </a:srgbClr>
          </a:solidFill>
          <a:ln w="6480">
            <a:solidFill>
              <a:srgbClr val="61172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Content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61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2D / 3D Map View(s)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Legend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North arrow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Scale Bar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Neat line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Text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HTML (website)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Attribute Table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Filtered by Map/Query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Select Fields displayed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3899520" y="1737360"/>
            <a:ext cx="5798520" cy="4480560"/>
          </a:xfrm>
          <a:prstGeom prst="rect">
            <a:avLst/>
          </a:prstGeom>
          <a:ln>
            <a:noFill/>
          </a:ln>
        </p:spPr>
      </p:pic>
      <p:sp>
        <p:nvSpPr>
          <p:cNvPr id="276" name="TextShape 3"/>
          <p:cNvSpPr txBox="1"/>
          <p:nvPr/>
        </p:nvSpPr>
        <p:spPr>
          <a:xfrm>
            <a:off x="1155960" y="6968520"/>
            <a:ext cx="79880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https://docs.qgis.org/3.10/en/docs/user_manual/print_composer/composer_items/index.html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ATTRIBUTES / EDITING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Forms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0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Data Validation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Input Widget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Drop-down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Date Picker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Text Box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Number Combo Box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Attachment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Constraints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Default Value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5049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8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Organize Columns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Change Alias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Toggle if Editable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Toggle Visibility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Reorder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Group into: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Sections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Tabs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TextShape 4"/>
          <p:cNvSpPr txBox="1"/>
          <p:nvPr/>
        </p:nvSpPr>
        <p:spPr>
          <a:xfrm>
            <a:off x="1097280" y="6895440"/>
            <a:ext cx="6400800" cy="328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https://docs.qgis.org/3.10/en/docs/training_manual/create_vector_data/forms.html?highlight=attribute%20form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Forms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536400" y="1631160"/>
            <a:ext cx="8895600" cy="549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Quick Filtering / Calculating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304920" y="1554480"/>
            <a:ext cx="9368280" cy="569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Conditional Formatting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611280" y="1645920"/>
            <a:ext cx="8804160" cy="560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SYMBOLOGY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Rule-Based Renderer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512640" y="1609920"/>
            <a:ext cx="9014760" cy="5248080"/>
          </a:xfrm>
          <a:prstGeom prst="rect">
            <a:avLst/>
          </a:prstGeom>
          <a:ln>
            <a:noFill/>
          </a:ln>
        </p:spPr>
      </p:pic>
      <p:sp>
        <p:nvSpPr>
          <p:cNvPr id="291" name="TextShape 2"/>
          <p:cNvSpPr txBox="1"/>
          <p:nvPr/>
        </p:nvSpPr>
        <p:spPr>
          <a:xfrm>
            <a:off x="1019160" y="6949440"/>
            <a:ext cx="8033400" cy="2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https://docs.qgis.org/3.10/en/docs/user_manual/working_with_vector/vector_properties.html?highlight=rule%20based#rule-based-renderer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Geometry Generator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1102320" y="6858000"/>
            <a:ext cx="68529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https://gitlab.com/GIS-projects/qgis-geometry-generator-examples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94" name="TextShape 3"/>
          <p:cNvSpPr txBox="1"/>
          <p:nvPr/>
        </p:nvSpPr>
        <p:spPr>
          <a:xfrm>
            <a:off x="1116360" y="7132320"/>
            <a:ext cx="8576280" cy="2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https://docs.qgis.org/3.10/en/docs/user_manual/style_library/symbol_selector.html?highlight=geometry%20generator#the-geometry-generator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95" name="" descr=""/>
          <p:cNvPicPr/>
          <p:nvPr/>
        </p:nvPicPr>
        <p:blipFill>
          <a:blip r:embed="rId3"/>
          <a:stretch/>
        </p:blipFill>
        <p:spPr>
          <a:xfrm>
            <a:off x="270000" y="1645920"/>
            <a:ext cx="4484880" cy="3256920"/>
          </a:xfrm>
          <a:prstGeom prst="rect">
            <a:avLst/>
          </a:prstGeom>
          <a:ln>
            <a:noFill/>
          </a:ln>
        </p:spPr>
      </p:pic>
      <p:pic>
        <p:nvPicPr>
          <p:cNvPr id="296" name="" descr=""/>
          <p:cNvPicPr/>
          <p:nvPr/>
        </p:nvPicPr>
        <p:blipFill>
          <a:blip r:embed="rId4"/>
          <a:stretch/>
        </p:blipFill>
        <p:spPr>
          <a:xfrm>
            <a:off x="5852160" y="1645920"/>
            <a:ext cx="3840480" cy="3328920"/>
          </a:xfrm>
          <a:prstGeom prst="rect">
            <a:avLst/>
          </a:prstGeom>
          <a:ln>
            <a:noFill/>
          </a:ln>
        </p:spPr>
      </p:pic>
      <p:pic>
        <p:nvPicPr>
          <p:cNvPr id="297" name="" descr=""/>
          <p:cNvPicPr/>
          <p:nvPr/>
        </p:nvPicPr>
        <p:blipFill>
          <a:blip r:embed="rId5"/>
          <a:srcRect l="2660" t="8329" r="6774" b="8342"/>
          <a:stretch/>
        </p:blipFill>
        <p:spPr>
          <a:xfrm>
            <a:off x="4115160" y="3770640"/>
            <a:ext cx="3291480" cy="290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Agenda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Overview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Feature Frenzy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MD QGIS UG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Q &amp; A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Contour Renderer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493200" y="1604160"/>
            <a:ext cx="9052560" cy="5253840"/>
          </a:xfrm>
          <a:prstGeom prst="rect">
            <a:avLst/>
          </a:prstGeom>
          <a:ln>
            <a:noFill/>
          </a:ln>
        </p:spPr>
      </p:pic>
      <p:sp>
        <p:nvSpPr>
          <p:cNvPr id="300" name="TextShape 2"/>
          <p:cNvSpPr txBox="1"/>
          <p:nvPr/>
        </p:nvSpPr>
        <p:spPr>
          <a:xfrm>
            <a:off x="1097280" y="6949440"/>
            <a:ext cx="5885280" cy="25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https://qgis.org/en/site/forusers/visualchangelog314/index.html#feature-raster-layer-contour-renderer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LAYERS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Toggle Categories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274320" y="1559160"/>
            <a:ext cx="9418320" cy="533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Multiple Styles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274320" y="1575720"/>
            <a:ext cx="9418320" cy="533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Map Themes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274320" y="1559160"/>
            <a:ext cx="9418320" cy="533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GEOPROCESSING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Append Results to Layer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1128960" y="1595160"/>
            <a:ext cx="7959240" cy="4988520"/>
          </a:xfrm>
          <a:prstGeom prst="rect">
            <a:avLst/>
          </a:prstGeom>
          <a:ln>
            <a:noFill/>
          </a:ln>
        </p:spPr>
      </p:pic>
      <p:sp>
        <p:nvSpPr>
          <p:cNvPr id="311" name="TextShape 2"/>
          <p:cNvSpPr txBox="1"/>
          <p:nvPr/>
        </p:nvSpPr>
        <p:spPr>
          <a:xfrm>
            <a:off x="1097280" y="6949440"/>
            <a:ext cx="7455960" cy="25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https://qgis.org/en/site/forusers/visualchangelog314/index.html#feature-allow-appending-processing-results-to-existing-layers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Limit # of Features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" descr=""/>
          <p:cNvPicPr/>
          <p:nvPr/>
        </p:nvPicPr>
        <p:blipFill>
          <a:blip r:embed="rId1"/>
          <a:stretch/>
        </p:blipFill>
        <p:spPr>
          <a:xfrm>
            <a:off x="1463040" y="1471680"/>
            <a:ext cx="7245360" cy="5386320"/>
          </a:xfrm>
          <a:prstGeom prst="rect">
            <a:avLst/>
          </a:prstGeom>
          <a:ln>
            <a:noFill/>
          </a:ln>
        </p:spPr>
      </p:pic>
      <p:sp>
        <p:nvSpPr>
          <p:cNvPr id="314" name="TextShape 2"/>
          <p:cNvSpPr txBox="1"/>
          <p:nvPr/>
        </p:nvSpPr>
        <p:spPr>
          <a:xfrm>
            <a:off x="1054080" y="6966000"/>
            <a:ext cx="8089920" cy="27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https://qgis.org/en/site/forusers/visualchangelog314/index.html#feature-expose-per-feature-source-advanced-options-for-processing-inputs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Process Selected Features Toggle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1463040" y="1645920"/>
            <a:ext cx="6675120" cy="568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3200" spc="-1" strike="noStrike">
                <a:solidFill>
                  <a:srgbClr val="3465a4"/>
                </a:solidFill>
                <a:latin typeface="Arial"/>
              </a:rPr>
              <a:t>GENERAL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800" spc="-1" strike="noStrike">
                <a:solidFill>
                  <a:srgbClr val="8d281e"/>
                </a:solidFill>
                <a:latin typeface="Arial"/>
              </a:rPr>
              <a:t>OVERVIEW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Data Defined Overrides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2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Use either: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Field Value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Variable (Global/Project/Layer)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Expression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Auxillary Data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Set here: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Layers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Symbology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Labeling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Diagrams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Processing Tools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Print Composer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5356800" y="1768680"/>
            <a:ext cx="4231440" cy="4997880"/>
          </a:xfrm>
          <a:prstGeom prst="rect">
            <a:avLst/>
          </a:prstGeom>
          <a:ln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9235440" y="4023360"/>
            <a:ext cx="274320" cy="365760"/>
          </a:xfrm>
          <a:prstGeom prst="rect">
            <a:avLst/>
          </a:prstGeom>
          <a:noFill/>
          <a:ln w="57240">
            <a:solidFill>
              <a:srgbClr val="ff383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TextShape 4"/>
          <p:cNvSpPr txBox="1"/>
          <p:nvPr/>
        </p:nvSpPr>
        <p:spPr>
          <a:xfrm>
            <a:off x="1126800" y="6821640"/>
            <a:ext cx="53654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2"/>
              </a:rPr>
              <a:t>https://www.youtube.com/watch?v=h-mpUkwDdOQ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Expression Builder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TextShape 2"/>
          <p:cNvSpPr txBox="1"/>
          <p:nvPr/>
        </p:nvSpPr>
        <p:spPr>
          <a:xfrm>
            <a:off x="1005840" y="6949440"/>
            <a:ext cx="52628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https://docs.qgis.org/3.10/en/docs/user_manual/working_with_vector/expression.html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2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Use Cases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Select by Expression [Attribute]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Field Calculator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Symbology / Labeling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Data Defined Override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Attribute Form Builder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Alias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Constraints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Default Value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Conditional Visibility (sections)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2"/>
          <a:stretch/>
        </p:blipFill>
        <p:spPr>
          <a:xfrm>
            <a:off x="6858000" y="2162880"/>
            <a:ext cx="640080" cy="58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Expression Builder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Shape 2"/>
          <p:cNvSpPr txBox="1"/>
          <p:nvPr/>
        </p:nvSpPr>
        <p:spPr>
          <a:xfrm>
            <a:off x="504000" y="1697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2200" spc="-1" strike="noStrike">
                <a:solidFill>
                  <a:srgbClr val="000000"/>
                </a:solidFill>
                <a:latin typeface="Times New Roman"/>
              </a:rPr>
              <a:t>Notable Function Sets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Fields and Values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Files and Paths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Geometry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Map Layers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Record and Attributes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TextShape 3"/>
          <p:cNvSpPr txBox="1"/>
          <p:nvPr/>
        </p:nvSpPr>
        <p:spPr>
          <a:xfrm>
            <a:off x="1006200" y="6949800"/>
            <a:ext cx="52628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https://docs.qgis.org/3.10/en/docs/user_manual/working_with_vector/expression.html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4097520" y="1731600"/>
            <a:ext cx="5595120" cy="366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Locator Bar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274320" y="1650600"/>
            <a:ext cx="9418320" cy="533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800" spc="-1" strike="noStrike">
                <a:solidFill>
                  <a:srgbClr val="8d281e"/>
                </a:solidFill>
                <a:latin typeface="Arial"/>
              </a:rPr>
              <a:t>MD QGIS User Group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Overview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Foster a community around the use of QGIS within the state and promote related open-source technologies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Co-Chaired with Anne Canoune (Century Engineering)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Lunch and Learn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3</a:t>
            </a:r>
            <a:r>
              <a:rPr b="0" lang="en-US" sz="3200" spc="-1" strike="noStrike" baseline="14000000">
                <a:solidFill>
                  <a:srgbClr val="000000"/>
                </a:solidFill>
                <a:latin typeface="Times New Roman"/>
              </a:rPr>
              <a:t>rd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Wednesday of Month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Sept 16</a:t>
            </a:r>
            <a:r>
              <a:rPr b="0" lang="en-US" sz="3200" spc="-1" strike="noStrike" baseline="14000000">
                <a:solidFill>
                  <a:srgbClr val="000000"/>
                </a:solidFill>
                <a:latin typeface="Times New Roman"/>
              </a:rPr>
              <a:t>th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– Attribute Form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Oct 21</a:t>
            </a:r>
            <a:r>
              <a:rPr b="0" lang="en-US" sz="3200" spc="-1" strike="noStrike" baseline="14000000">
                <a:solidFill>
                  <a:srgbClr val="000000"/>
                </a:solidFill>
                <a:latin typeface="Times New Roman"/>
              </a:rPr>
              <a:t>st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– 30-minute Map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Nov 18</a:t>
            </a:r>
            <a:r>
              <a:rPr b="0" lang="en-US" sz="3200" spc="-1" strike="noStrike" baseline="14000000">
                <a:solidFill>
                  <a:srgbClr val="000000"/>
                </a:solidFill>
                <a:latin typeface="Times New Roman"/>
              </a:rPr>
              <a:t>th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 – 3D in QGIS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hlinkClick r:id="rId1"/>
              </a:rPr>
              <a:t>qgismd@gmail.com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3115080" y="6053040"/>
            <a:ext cx="6695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This slide template is licensed under a Creative Commons Attribution-ShareAlike 3.0 Unported License. It makes use of the works of Kelly Loves Whales and Nick Merritt.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1737360" y="6557040"/>
            <a:ext cx="837720" cy="294840"/>
          </a:xfrm>
          <a:prstGeom prst="rect">
            <a:avLst/>
          </a:prstGeom>
          <a:ln>
            <a:noFill/>
          </a:ln>
        </p:spPr>
      </p:pic>
      <p:sp>
        <p:nvSpPr>
          <p:cNvPr id="340" name="TextShape 2"/>
          <p:cNvSpPr txBox="1"/>
          <p:nvPr/>
        </p:nvSpPr>
        <p:spPr>
          <a:xfrm>
            <a:off x="438120" y="7315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en-US" sz="4800" spc="-1" strike="noStrike">
                <a:solidFill>
                  <a:srgbClr val="8d281e"/>
                </a:solidFill>
                <a:latin typeface="Arial"/>
              </a:rPr>
              <a:t>QUESTIONS?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341" name="TextShape 3"/>
          <p:cNvSpPr txBox="1"/>
          <p:nvPr/>
        </p:nvSpPr>
        <p:spPr>
          <a:xfrm>
            <a:off x="3485520" y="4769280"/>
            <a:ext cx="31089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2a6099"/>
                </a:solidFill>
                <a:latin typeface="Arial"/>
                <a:hlinkClick r:id="rId2"/>
              </a:rPr>
              <a:t>spickett@centuryeng.com</a:t>
            </a:r>
            <a:r>
              <a:rPr b="0" lang="en-US" sz="18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What is QGIS?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Free and open source (OS) desktop GIS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C++ / Python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GDAL / OGR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Integration with PostgreSQL / Geoserver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An official project of Open Source Geospatial Foundation (OSGeo)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Runs on - Windows, Mac, Linux, Android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0" name="TextShape 3"/>
          <p:cNvSpPr txBox="1"/>
          <p:nvPr/>
        </p:nvSpPr>
        <p:spPr>
          <a:xfrm>
            <a:off x="1141920" y="6841080"/>
            <a:ext cx="24789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https://qgis.org/en/site/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Terminology/Files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CRS (Coordinate Reference System)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Processing [Algorithms] =&gt; Geoprocessing Tools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Project File =&gt; Map Document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.qgs – Stand Alone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.qgz – Zipped .qgs with .qgd (auxillary data)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Layers / Layer Files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.qml – Layer Style File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.qlr – Definition Layer File (.qml with data pointer)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1140480" y="6841800"/>
            <a:ext cx="450576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2a6099"/>
                </a:solidFill>
                <a:latin typeface="Arial"/>
                <a:hlinkClick r:id="rId1"/>
              </a:rPr>
              <a:t>https://docs.qgis.org/3.10/en/docs/user_manual/introduction/project_files.html</a:t>
            </a:r>
            <a:r>
              <a:rPr b="0" lang="en-US" sz="1000" spc="-1" strike="noStrike">
                <a:solidFill>
                  <a:srgbClr val="2a6099"/>
                </a:solidFill>
                <a:latin typeface="Arial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Properties / Variables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548960" y="1828800"/>
            <a:ext cx="1188720" cy="1280160"/>
          </a:xfrm>
          <a:prstGeom prst="flowChartDocumen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Times New Roman"/>
              </a:rPr>
              <a:t>.qgs / </a:t>
            </a:r>
            <a:br/>
            <a:r>
              <a:rPr b="0" lang="en-US" sz="1800" spc="-1" strike="noStrike">
                <a:latin typeface="Times New Roman"/>
              </a:rPr>
              <a:t>.qgz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4330080" y="6217920"/>
            <a:ext cx="1737360" cy="1097280"/>
          </a:xfrm>
          <a:prstGeom prst="flowChartMagneticDrum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Times New Roman"/>
              </a:rPr>
              <a:t>Data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4457520" y="4206240"/>
            <a:ext cx="1463040" cy="109728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Layer(s)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8" name="Line 5"/>
          <p:cNvSpPr/>
          <p:nvPr/>
        </p:nvSpPr>
        <p:spPr>
          <a:xfrm>
            <a:off x="5189040" y="5303520"/>
            <a:ext cx="0" cy="914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6"/>
          <p:cNvSpPr/>
          <p:nvPr/>
        </p:nvSpPr>
        <p:spPr>
          <a:xfrm>
            <a:off x="5189040" y="3017520"/>
            <a:ext cx="0" cy="1188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7267320" y="1645920"/>
            <a:ext cx="1559880" cy="1559880"/>
          </a:xfrm>
          <a:prstGeom prst="rect">
            <a:avLst/>
          </a:prstGeom>
          <a:ln>
            <a:noFill/>
          </a:ln>
        </p:spPr>
      </p:pic>
      <p:pic>
        <p:nvPicPr>
          <p:cNvPr id="191" name="" descr=""/>
          <p:cNvPicPr/>
          <p:nvPr/>
        </p:nvPicPr>
        <p:blipFill>
          <a:blip r:embed="rId2"/>
          <a:stretch/>
        </p:blipFill>
        <p:spPr>
          <a:xfrm>
            <a:off x="7455600" y="5973840"/>
            <a:ext cx="1257120" cy="1257120"/>
          </a:xfrm>
          <a:prstGeom prst="rect">
            <a:avLst/>
          </a:prstGeom>
          <a:ln>
            <a:noFill/>
          </a:ln>
        </p:spPr>
      </p:pic>
      <p:sp>
        <p:nvSpPr>
          <p:cNvPr id="192" name="Line 7"/>
          <p:cNvSpPr/>
          <p:nvPr/>
        </p:nvSpPr>
        <p:spPr>
          <a:xfrm>
            <a:off x="5737680" y="2468880"/>
            <a:ext cx="1595520" cy="0"/>
          </a:xfrm>
          <a:prstGeom prst="line">
            <a:avLst/>
          </a:prstGeom>
          <a:ln>
            <a:solidFill>
              <a:srgbClr val="000000"/>
            </a:solidFill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8"/>
          <p:cNvSpPr/>
          <p:nvPr/>
        </p:nvSpPr>
        <p:spPr>
          <a:xfrm>
            <a:off x="8076240" y="3108960"/>
            <a:ext cx="0" cy="2864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TextShape 9"/>
          <p:cNvSpPr txBox="1"/>
          <p:nvPr/>
        </p:nvSpPr>
        <p:spPr>
          <a:xfrm>
            <a:off x="7335000" y="3876480"/>
            <a:ext cx="1463040" cy="1102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LOADS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GLOBAL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SETTINGS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FROM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5" name="TextShape 10"/>
          <p:cNvSpPr txBox="1"/>
          <p:nvPr/>
        </p:nvSpPr>
        <p:spPr>
          <a:xfrm>
            <a:off x="6089040" y="2286000"/>
            <a:ext cx="1097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OPENS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6" name="TextShape 11"/>
          <p:cNvSpPr txBox="1"/>
          <p:nvPr/>
        </p:nvSpPr>
        <p:spPr>
          <a:xfrm>
            <a:off x="4466880" y="5505840"/>
            <a:ext cx="1455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POINTS TO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7" name="TextShape 12"/>
          <p:cNvSpPr txBox="1"/>
          <p:nvPr/>
        </p:nvSpPr>
        <p:spPr>
          <a:xfrm>
            <a:off x="4440240" y="3347280"/>
            <a:ext cx="14630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CONTAINS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8" name="TextShape 13"/>
          <p:cNvSpPr txBox="1"/>
          <p:nvPr/>
        </p:nvSpPr>
        <p:spPr>
          <a:xfrm>
            <a:off x="8789040" y="6397920"/>
            <a:ext cx="936000" cy="59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Times New Roman"/>
              </a:rPr>
              <a:t>Current</a:t>
            </a:r>
            <a:br/>
            <a:r>
              <a:rPr b="0" lang="en-US" sz="1800" spc="-1" strike="noStrike">
                <a:latin typeface="Times New Roman"/>
              </a:rPr>
              <a:t>Profile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9" name="CustomShape 14"/>
          <p:cNvSpPr/>
          <p:nvPr/>
        </p:nvSpPr>
        <p:spPr>
          <a:xfrm>
            <a:off x="670320" y="1922400"/>
            <a:ext cx="1737360" cy="1097280"/>
          </a:xfrm>
          <a:prstGeom prst="flowChartMagneticDrum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Times New Roman"/>
              </a:rPr>
              <a:t>Auxillary</a:t>
            </a:r>
            <a:br/>
            <a:r>
              <a:rPr b="0" lang="en-US" sz="1800" spc="-1" strike="noStrike">
                <a:latin typeface="Times New Roman"/>
              </a:rPr>
              <a:t>Data</a:t>
            </a:r>
            <a:br/>
            <a:r>
              <a:rPr b="0" lang="en-US" sz="1800" spc="-1" strike="noStrike">
                <a:latin typeface="Times New Roman"/>
              </a:rPr>
              <a:t>(.qgd)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200" name="Line 15"/>
          <p:cNvSpPr/>
          <p:nvPr/>
        </p:nvSpPr>
        <p:spPr>
          <a:xfrm>
            <a:off x="2377440" y="2468880"/>
            <a:ext cx="217152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Line 16"/>
          <p:cNvSpPr/>
          <p:nvPr/>
        </p:nvSpPr>
        <p:spPr>
          <a:xfrm>
            <a:off x="2407680" y="2468880"/>
            <a:ext cx="2049840" cy="2011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TextShape 17"/>
          <p:cNvSpPr txBox="1"/>
          <p:nvPr/>
        </p:nvSpPr>
        <p:spPr>
          <a:xfrm>
            <a:off x="2917080" y="2153160"/>
            <a:ext cx="1005840" cy="645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SAVED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WITH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3" name="TextShape 18"/>
          <p:cNvSpPr txBox="1"/>
          <p:nvPr/>
        </p:nvSpPr>
        <p:spPr>
          <a:xfrm>
            <a:off x="2870640" y="3192480"/>
            <a:ext cx="1097280" cy="617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JOINED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ONTO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4" name="CustomShape 19"/>
          <p:cNvSpPr/>
          <p:nvPr/>
        </p:nvSpPr>
        <p:spPr>
          <a:xfrm>
            <a:off x="1310400" y="4116240"/>
            <a:ext cx="1188720" cy="1280160"/>
          </a:xfrm>
          <a:prstGeom prst="flowChartDocumen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Times New Roman"/>
              </a:rPr>
              <a:t>.qml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205" name="CustomShape 20"/>
          <p:cNvSpPr/>
          <p:nvPr/>
        </p:nvSpPr>
        <p:spPr>
          <a:xfrm>
            <a:off x="1305360" y="6126480"/>
            <a:ext cx="1188720" cy="1280160"/>
          </a:xfrm>
          <a:prstGeom prst="flowChartDocumen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US" sz="1800" spc="-1" strike="noStrike">
                <a:latin typeface="Times New Roman"/>
              </a:rPr>
              <a:t>.qlr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206" name="Line 21"/>
          <p:cNvSpPr/>
          <p:nvPr/>
        </p:nvSpPr>
        <p:spPr>
          <a:xfrm>
            <a:off x="2494080" y="6766560"/>
            <a:ext cx="1836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TextShape 22"/>
          <p:cNvSpPr txBox="1"/>
          <p:nvPr/>
        </p:nvSpPr>
        <p:spPr>
          <a:xfrm>
            <a:off x="2606760" y="6471360"/>
            <a:ext cx="1455840" cy="59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POINTS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TO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" name="Line 23"/>
          <p:cNvSpPr/>
          <p:nvPr/>
        </p:nvSpPr>
        <p:spPr>
          <a:xfrm flipH="1">
            <a:off x="2499120" y="4754880"/>
            <a:ext cx="1958400" cy="0"/>
          </a:xfrm>
          <a:prstGeom prst="line">
            <a:avLst/>
          </a:prstGeom>
          <a:ln>
            <a:solidFill>
              <a:srgbClr val="000000"/>
            </a:solidFill>
            <a:custDash>
              <a:ds d="189239" sp="189239"/>
              <a:ds d="189239" sp="189239"/>
            </a:custDash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24"/>
          <p:cNvSpPr/>
          <p:nvPr/>
        </p:nvSpPr>
        <p:spPr>
          <a:xfrm flipH="1">
            <a:off x="2494080" y="5029200"/>
            <a:ext cx="1963440" cy="1463040"/>
          </a:xfrm>
          <a:prstGeom prst="line">
            <a:avLst/>
          </a:prstGeom>
          <a:ln>
            <a:solidFill>
              <a:srgbClr val="000000"/>
            </a:solidFill>
            <a:custDash>
              <a:ds d="197000" sp="197000"/>
            </a:custDash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TextShape 25"/>
          <p:cNvSpPr txBox="1"/>
          <p:nvPr/>
        </p:nvSpPr>
        <p:spPr>
          <a:xfrm>
            <a:off x="2651760" y="4911120"/>
            <a:ext cx="164592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PROPERTIES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CAN BE</a:t>
            </a:r>
            <a:br/>
            <a:r>
              <a:rPr b="1" lang="en-US" sz="1800" spc="-1" strike="noStrike">
                <a:highlight>
                  <a:srgbClr val="ffffd7"/>
                </a:highlight>
                <a:latin typeface="Times New Roman"/>
              </a:rPr>
              <a:t>STORED IN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" descr=""/>
          <p:cNvPicPr/>
          <p:nvPr/>
        </p:nvPicPr>
        <p:blipFill>
          <a:blip r:embed="rId1"/>
          <a:srcRect l="0" t="0" r="0" b="3675"/>
          <a:stretch/>
        </p:blipFill>
        <p:spPr>
          <a:xfrm>
            <a:off x="274320" y="1645920"/>
            <a:ext cx="9452880" cy="512064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1763280" y="2366640"/>
            <a:ext cx="7963920" cy="4190760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>
                <a:alpha val="0"/>
              </a:srgbClr>
            </a:bgClr>
          </a:pattFill>
          <a:ln w="29160">
            <a:solidFill>
              <a:srgbClr val="8d1d7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TextShape 2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Interface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274320" y="1645920"/>
            <a:ext cx="4754880" cy="126000"/>
          </a:xfrm>
          <a:prstGeom prst="rect">
            <a:avLst/>
          </a:prstGeom>
          <a:noFill/>
          <a:ln w="29160">
            <a:solidFill>
              <a:srgbClr val="e6e90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4"/>
          <p:cNvSpPr/>
          <p:nvPr/>
        </p:nvSpPr>
        <p:spPr>
          <a:xfrm>
            <a:off x="274320" y="1790640"/>
            <a:ext cx="6412320" cy="545760"/>
          </a:xfrm>
          <a:prstGeom prst="rect">
            <a:avLst/>
          </a:prstGeom>
          <a:noFill/>
          <a:ln w="29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5"/>
          <p:cNvSpPr/>
          <p:nvPr/>
        </p:nvSpPr>
        <p:spPr>
          <a:xfrm>
            <a:off x="274320" y="2355840"/>
            <a:ext cx="1463040" cy="4199040"/>
          </a:xfrm>
          <a:prstGeom prst="rect">
            <a:avLst/>
          </a:prstGeom>
          <a:noFill/>
          <a:ln w="29160">
            <a:solidFill>
              <a:srgbClr val="ff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6"/>
          <p:cNvSpPr/>
          <p:nvPr/>
        </p:nvSpPr>
        <p:spPr>
          <a:xfrm>
            <a:off x="274320" y="6583680"/>
            <a:ext cx="9452880" cy="182880"/>
          </a:xfrm>
          <a:prstGeom prst="rect">
            <a:avLst/>
          </a:prstGeom>
          <a:noFill/>
          <a:ln w="2916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7"/>
          <p:cNvSpPr/>
          <p:nvPr/>
        </p:nvSpPr>
        <p:spPr>
          <a:xfrm>
            <a:off x="3017520" y="2743200"/>
            <a:ext cx="4206240" cy="457200"/>
          </a:xfrm>
          <a:prstGeom prst="rect">
            <a:avLst/>
          </a:prstGeom>
          <a:solidFill>
            <a:srgbClr val="ffffff"/>
          </a:solidFill>
          <a:ln w="29160">
            <a:solidFill>
              <a:srgbClr val="e6e90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MENU BAR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9" name="CustomShape 8"/>
          <p:cNvSpPr/>
          <p:nvPr/>
        </p:nvSpPr>
        <p:spPr>
          <a:xfrm>
            <a:off x="3017520" y="3474720"/>
            <a:ext cx="4206240" cy="457200"/>
          </a:xfrm>
          <a:prstGeom prst="rect">
            <a:avLst/>
          </a:prstGeom>
          <a:solidFill>
            <a:srgbClr val="ffffff"/>
          </a:solidFill>
          <a:ln w="2916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TOOLBARS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0" name="CustomShape 9"/>
          <p:cNvSpPr/>
          <p:nvPr/>
        </p:nvSpPr>
        <p:spPr>
          <a:xfrm>
            <a:off x="3017520" y="4206240"/>
            <a:ext cx="4206240" cy="457200"/>
          </a:xfrm>
          <a:prstGeom prst="rect">
            <a:avLst/>
          </a:prstGeom>
          <a:solidFill>
            <a:srgbClr val="ffffff"/>
          </a:solidFill>
          <a:ln w="29160">
            <a:solidFill>
              <a:srgbClr val="ff8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PANELS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1" name="CustomShape 10"/>
          <p:cNvSpPr/>
          <p:nvPr/>
        </p:nvSpPr>
        <p:spPr>
          <a:xfrm>
            <a:off x="3017520" y="4937760"/>
            <a:ext cx="4206240" cy="457200"/>
          </a:xfrm>
          <a:prstGeom prst="rect">
            <a:avLst/>
          </a:prstGeom>
          <a:solidFill>
            <a:srgbClr val="ffffff"/>
          </a:solidFill>
          <a:ln w="2916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STATUS BAR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2" name="CustomShape 11"/>
          <p:cNvSpPr/>
          <p:nvPr/>
        </p:nvSpPr>
        <p:spPr>
          <a:xfrm>
            <a:off x="3017520" y="5669280"/>
            <a:ext cx="4206240" cy="457200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>
                <a:alpha val="0"/>
              </a:srgbClr>
            </a:bgClr>
          </a:pattFill>
          <a:ln w="29160">
            <a:solidFill>
              <a:srgbClr val="8d1d7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4400" rIns="104400" tIns="59400" bIns="5940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MAP VIEW(S) (2D / 3D)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Customization (Settings)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504000" y="1769040"/>
            <a:ext cx="4328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3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Options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Font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Icon Size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Style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Interface Customization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Menus and Toolbars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Data Providers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</a:rPr>
              <a:t>User Profiles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Manage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Switch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1"/>
          <a:srcRect l="0" t="3458" r="0" b="0"/>
          <a:stretch/>
        </p:blipFill>
        <p:spPr>
          <a:xfrm>
            <a:off x="4663440" y="1757880"/>
            <a:ext cx="4846320" cy="2631240"/>
          </a:xfrm>
          <a:prstGeom prst="rect">
            <a:avLst/>
          </a:prstGeom>
          <a:ln>
            <a:noFill/>
          </a:ln>
        </p:spPr>
      </p:pic>
      <p:sp>
        <p:nvSpPr>
          <p:cNvPr id="226" name="TextShape 3"/>
          <p:cNvSpPr txBox="1"/>
          <p:nvPr/>
        </p:nvSpPr>
        <p:spPr>
          <a:xfrm>
            <a:off x="4663440" y="4499280"/>
            <a:ext cx="4877280" cy="2633040"/>
          </a:xfrm>
          <a:prstGeom prst="rect">
            <a:avLst/>
          </a:prstGeom>
          <a:blipFill rotWithShape="0">
            <a:blip r:embed="rId2"/>
            <a:stretch>
              <a:fillRect l="0" t="3223" r="0" b="0"/>
            </a:stretch>
          </a:blipFill>
          <a:ln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         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3783</TotalTime>
  <Application>LibreOffice/6.4.6.2$Linux_X86_64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2020-08-03T21:37:35Z</dcterms:created>
  <dc:creator/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dc:language>en-US</dc:language>
  <cp:lastModifiedBy/>
  <dcterms:modified xsi:type="dcterms:W3CDTF">2020-10-14T01:37:23Z</dcterms:modified>
  <cp:revision>79</cp:revision>
  <dc:subject/>
  <dc:title>Vintage</dc:title>
</cp:coreProperties>
</file>