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76" r:id="rId3"/>
    <p:sldId id="257" r:id="rId4"/>
    <p:sldId id="266" r:id="rId5"/>
    <p:sldId id="277" r:id="rId6"/>
    <p:sldId id="278" r:id="rId7"/>
    <p:sldId id="279" r:id="rId8"/>
    <p:sldId id="280" r:id="rId9"/>
    <p:sldId id="281" r:id="rId10"/>
    <p:sldId id="285" r:id="rId11"/>
    <p:sldId id="283" r:id="rId12"/>
    <p:sldId id="263" r:id="rId13"/>
    <p:sldId id="265" r:id="rId14"/>
    <p:sldId id="284" r:id="rId15"/>
    <p:sldId id="267" r:id="rId16"/>
    <p:sldId id="268" r:id="rId17"/>
    <p:sldId id="286" r:id="rId18"/>
    <p:sldId id="272" r:id="rId19"/>
    <p:sldId id="273" r:id="rId20"/>
    <p:sldId id="270" r:id="rId21"/>
  </p:sldIdLst>
  <p:sldSz cx="9144000" cy="5143500" type="screen16x9"/>
  <p:notesSz cx="6858000" cy="9144000"/>
  <p:embeddedFontLst>
    <p:embeddedFont>
      <p:font typeface="Lato" panose="020B0604020202020204" charset="0"/>
      <p:regular r:id="rId23"/>
      <p:bold r:id="rId24"/>
      <p:italic r:id="rId25"/>
      <p:boldItalic r:id="rId26"/>
    </p:embeddedFont>
    <p:embeddedFont>
      <p:font typeface="Raleway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McSpaden" initials="DM" lastIdx="1" clrIdx="0">
    <p:extLst>
      <p:ext uri="{19B8F6BF-5375-455C-9EA6-DF929625EA0E}">
        <p15:presenceInfo xmlns:p15="http://schemas.microsoft.com/office/powerpoint/2012/main" userId="ff19b8f02bf0a7a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494" autoAdjust="0"/>
  </p:normalViewPr>
  <p:slideViewPr>
    <p:cSldViewPr snapToGrid="0">
      <p:cViewPr varScale="1">
        <p:scale>
          <a:sx n="89" d="100"/>
          <a:sy n="89" d="100"/>
        </p:scale>
        <p:origin x="121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8-24T12:00:26.819" idx="1">
    <p:pos x="4947" y="109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8-24T12:00:26.819" idx="1">
    <p:pos x="4947" y="109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Drone Deploy makes this easy.  Choose your mission type and draw a box.</a:t>
            </a:r>
          </a:p>
          <a:p>
            <a:r>
              <a:rPr lang="en-US" dirty="0"/>
              <a:t>It will estimate the number of images to take and the number of batteries required to complete the mission.</a:t>
            </a:r>
          </a:p>
          <a:p>
            <a:r>
              <a:rPr lang="en-US" dirty="0"/>
              <a:t>Smaller missions with fewer images will process faster</a:t>
            </a:r>
          </a:p>
          <a:p>
            <a:r>
              <a:rPr lang="en-US" dirty="0"/>
              <a:t>Higher altitude covers the same ground in fewer images</a:t>
            </a:r>
          </a:p>
          <a:p>
            <a:r>
              <a:rPr lang="en-US" dirty="0"/>
              <a:t>Drone Deploy is free for this purpose but offers other paid services</a:t>
            </a:r>
          </a:p>
        </p:txBody>
      </p:sp>
    </p:spTree>
    <p:extLst>
      <p:ext uri="{BB962C8B-B14F-4D97-AF65-F5344CB8AC3E}">
        <p14:creationId xmlns:p14="http://schemas.microsoft.com/office/powerpoint/2010/main" val="2172562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TFR – Temporary Flight Restrictions pop up all the time.  Air Force One, Major Sporting Events, Wild Fires, etc.</a:t>
            </a:r>
          </a:p>
          <a:p>
            <a:r>
              <a:rPr lang="en-US" dirty="0"/>
              <a:t>Don’t count on the drones obstacle avoidance system.  Make sure the area is clear at your operating altitude.</a:t>
            </a:r>
          </a:p>
          <a:p>
            <a:r>
              <a:rPr lang="en-US" dirty="0"/>
              <a:t>Drone Deploy will operate the whole flight from take off to landing but you must be ready to take over.</a:t>
            </a:r>
          </a:p>
        </p:txBody>
      </p:sp>
    </p:spTree>
    <p:extLst>
      <p:ext uri="{BB962C8B-B14F-4D97-AF65-F5344CB8AC3E}">
        <p14:creationId xmlns:p14="http://schemas.microsoft.com/office/powerpoint/2010/main" val="3332939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don’t want to go home to an empty SD card.</a:t>
            </a:r>
          </a:p>
        </p:txBody>
      </p:sp>
    </p:spTree>
    <p:extLst>
      <p:ext uri="{BB962C8B-B14F-4D97-AF65-F5344CB8AC3E}">
        <p14:creationId xmlns:p14="http://schemas.microsoft.com/office/powerpoint/2010/main" val="3132266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419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 time I checked ODM did not leverage the GPU</a:t>
            </a:r>
          </a:p>
        </p:txBody>
      </p:sp>
    </p:spTree>
    <p:extLst>
      <p:ext uri="{BB962C8B-B14F-4D97-AF65-F5344CB8AC3E}">
        <p14:creationId xmlns:p14="http://schemas.microsoft.com/office/powerpoint/2010/main" val="1005123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Sorry – I didn’t take my drone processing environment on vacation so their isn’t much detail here.</a:t>
            </a:r>
          </a:p>
          <a:p>
            <a:r>
              <a:rPr lang="en-US" dirty="0"/>
              <a:t>It is easy.  Add a project, add the images, select ortho and that is what you will get at </a:t>
            </a:r>
            <a:r>
              <a:rPr lang="en-US"/>
              <a:t>the end.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401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Roughly 1 inch spatial resolution</a:t>
            </a:r>
          </a:p>
          <a:p>
            <a:r>
              <a:rPr lang="en-US" dirty="0"/>
              <a:t>Clear enough to see Miss Utility paint in the street</a:t>
            </a:r>
          </a:p>
          <a:p>
            <a:r>
              <a:rPr lang="en-US" dirty="0"/>
              <a:t>Clear enough to see joints in the sidewalk</a:t>
            </a:r>
          </a:p>
          <a:p>
            <a:r>
              <a:rPr lang="en-US" dirty="0"/>
              <a:t>Clear enough to see Dave and Amr standing on that sidewalk</a:t>
            </a:r>
          </a:p>
        </p:txBody>
      </p:sp>
    </p:spTree>
    <p:extLst>
      <p:ext uri="{BB962C8B-B14F-4D97-AF65-F5344CB8AC3E}">
        <p14:creationId xmlns:p14="http://schemas.microsoft.com/office/powerpoint/2010/main" val="2236560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1" name="Shape 11"/>
          <p:cNvGrpSpPr/>
          <p:nvPr/>
        </p:nvGrpSpPr>
        <p:grpSpPr>
          <a:xfrm>
            <a:off x="830391" y="1191255"/>
            <a:ext cx="745763" cy="45826"/>
            <a:chOff x="4580560" y="2589003"/>
            <a:chExt cx="1064463" cy="25200"/>
          </a:xfrm>
        </p:grpSpPr>
        <p:sp>
          <p:nvSpPr>
            <p:cNvPr id="12" name="Shape 12"/>
            <p:cNvSpPr/>
            <p:nvPr/>
          </p:nvSpPr>
          <p:spPr>
            <a:xfrm rot="-5400000">
              <a:off x="5366324" y="2335503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-5400000">
              <a:off x="4836310" y="2333253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536302" y="4749850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Shape 74"/>
          <p:cNvGrpSpPr/>
          <p:nvPr/>
        </p:nvGrpSpPr>
        <p:grpSpPr>
          <a:xfrm>
            <a:off x="830391" y="4169130"/>
            <a:ext cx="745763" cy="45826"/>
            <a:chOff x="4580560" y="2589003"/>
            <a:chExt cx="1064463" cy="25200"/>
          </a:xfrm>
        </p:grpSpPr>
        <p:sp>
          <p:nvSpPr>
            <p:cNvPr id="75" name="Shape 75"/>
            <p:cNvSpPr/>
            <p:nvPr/>
          </p:nvSpPr>
          <p:spPr>
            <a:xfrm rot="-5400000">
              <a:off x="5366324" y="2335503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 rot="-5400000">
              <a:off x="4836310" y="2333253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729450" y="2272887"/>
            <a:ext cx="7688400" cy="1580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536302" y="4749850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536302" y="4749850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hape 18"/>
          <p:cNvGrpSpPr/>
          <p:nvPr/>
        </p:nvGrpSpPr>
        <p:grpSpPr>
          <a:xfrm>
            <a:off x="830391" y="1191255"/>
            <a:ext cx="745763" cy="45826"/>
            <a:chOff x="4580560" y="2589003"/>
            <a:chExt cx="1064463" cy="25200"/>
          </a:xfrm>
        </p:grpSpPr>
        <p:sp>
          <p:nvSpPr>
            <p:cNvPr id="19" name="Shape 19"/>
            <p:cNvSpPr/>
            <p:nvPr/>
          </p:nvSpPr>
          <p:spPr>
            <a:xfrm rot="-5400000">
              <a:off x="5366324" y="2335503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 rot="-5400000">
              <a:off x="4836310" y="2333253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536302" y="4749850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5" name="Shape 25"/>
          <p:cNvGrpSpPr/>
          <p:nvPr/>
        </p:nvGrpSpPr>
        <p:grpSpPr>
          <a:xfrm>
            <a:off x="830391" y="1191255"/>
            <a:ext cx="745763" cy="45826"/>
            <a:chOff x="4580560" y="2589003"/>
            <a:chExt cx="1064463" cy="25200"/>
          </a:xfrm>
        </p:grpSpPr>
        <p:sp>
          <p:nvSpPr>
            <p:cNvPr id="26" name="Shape 26"/>
            <p:cNvSpPr/>
            <p:nvPr/>
          </p:nvSpPr>
          <p:spPr>
            <a:xfrm rot="-5400000">
              <a:off x="5366324" y="2335503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 rot="-5400000">
              <a:off x="4836310" y="2333253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36302" y="4749850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3" name="Shape 33"/>
          <p:cNvGrpSpPr/>
          <p:nvPr/>
        </p:nvGrpSpPr>
        <p:grpSpPr>
          <a:xfrm>
            <a:off x="830391" y="1191255"/>
            <a:ext cx="745763" cy="45826"/>
            <a:chOff x="4580560" y="2589003"/>
            <a:chExt cx="1064463" cy="25200"/>
          </a:xfrm>
        </p:grpSpPr>
        <p:sp>
          <p:nvSpPr>
            <p:cNvPr id="34" name="Shape 34"/>
            <p:cNvSpPr/>
            <p:nvPr/>
          </p:nvSpPr>
          <p:spPr>
            <a:xfrm rot="-5400000">
              <a:off x="5366324" y="2335503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 rot="-5400000">
              <a:off x="4836310" y="2333253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643603" y="2078875"/>
            <a:ext cx="3774300" cy="226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536302" y="4749850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42" name="Shape 42"/>
          <p:cNvGrpSpPr/>
          <p:nvPr/>
        </p:nvGrpSpPr>
        <p:grpSpPr>
          <a:xfrm>
            <a:off x="830391" y="1191255"/>
            <a:ext cx="745763" cy="45826"/>
            <a:chOff x="4580560" y="2589003"/>
            <a:chExt cx="1064463" cy="25200"/>
          </a:xfrm>
        </p:grpSpPr>
        <p:sp>
          <p:nvSpPr>
            <p:cNvPr id="43" name="Shape 43"/>
            <p:cNvSpPr/>
            <p:nvPr/>
          </p:nvSpPr>
          <p:spPr>
            <a:xfrm rot="-5400000">
              <a:off x="5366324" y="2335503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 rot="-5400000">
              <a:off x="4836310" y="2333253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536302" y="4749850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49" name="Shape 49"/>
          <p:cNvGrpSpPr/>
          <p:nvPr/>
        </p:nvGrpSpPr>
        <p:grpSpPr>
          <a:xfrm>
            <a:off x="830391" y="1191255"/>
            <a:ext cx="745763" cy="45826"/>
            <a:chOff x="4580560" y="2589003"/>
            <a:chExt cx="1064463" cy="25200"/>
          </a:xfrm>
        </p:grpSpPr>
        <p:sp>
          <p:nvSpPr>
            <p:cNvPr id="50" name="Shape 50"/>
            <p:cNvSpPr/>
            <p:nvPr/>
          </p:nvSpPr>
          <p:spPr>
            <a:xfrm rot="-5400000">
              <a:off x="5366324" y="2335503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 rot="-5400000">
              <a:off x="4836310" y="2333253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536302" y="4749850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Shape 56"/>
          <p:cNvGrpSpPr/>
          <p:nvPr/>
        </p:nvGrpSpPr>
        <p:grpSpPr>
          <a:xfrm>
            <a:off x="830391" y="4169130"/>
            <a:ext cx="745763" cy="45826"/>
            <a:chOff x="4580560" y="2589003"/>
            <a:chExt cx="1064463" cy="25200"/>
          </a:xfrm>
        </p:grpSpPr>
        <p:sp>
          <p:nvSpPr>
            <p:cNvPr id="57" name="Shape 57"/>
            <p:cNvSpPr/>
            <p:nvPr/>
          </p:nvSpPr>
          <p:spPr>
            <a:xfrm rot="-5400000">
              <a:off x="5366324" y="2335503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 rot="-5400000">
              <a:off x="4836310" y="2333253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36302" y="4749850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63" name="Shape 63"/>
          <p:cNvGrpSpPr/>
          <p:nvPr/>
        </p:nvGrpSpPr>
        <p:grpSpPr>
          <a:xfrm>
            <a:off x="830391" y="1191255"/>
            <a:ext cx="745763" cy="45826"/>
            <a:chOff x="4580560" y="2589003"/>
            <a:chExt cx="1064463" cy="25200"/>
          </a:xfrm>
        </p:grpSpPr>
        <p:sp>
          <p:nvSpPr>
            <p:cNvPr id="64" name="Shape 64"/>
            <p:cNvSpPr/>
            <p:nvPr/>
          </p:nvSpPr>
          <p:spPr>
            <a:xfrm rot="-5400000">
              <a:off x="5366324" y="2335503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 rot="-5400000">
              <a:off x="4836310" y="2333253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536302" y="4749850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536302" y="4749850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SzPct val="1000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SzPct val="1000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SzPct val="1000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SzPct val="1000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SzPct val="1000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SzPct val="1000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SzPct val="1000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SzPct val="1000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36302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en"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Free and Open Source</a:t>
            </a:r>
            <a:br>
              <a:rPr lang="en-US" dirty="0"/>
            </a:br>
            <a:r>
              <a:rPr lang="en-US" dirty="0"/>
              <a:t>Drone Mapping</a:t>
            </a:r>
            <a:endParaRPr lang="en" dirty="0"/>
          </a:p>
        </p:txBody>
      </p:sp>
      <p:sp>
        <p:nvSpPr>
          <p:cNvPr id="87" name="Shape 87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You bought a drone.  Now what?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7E171D1-0D90-45AA-8492-92C001C07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909" y="2385060"/>
            <a:ext cx="3557464" cy="23729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018AA-BDF8-4F10-A04B-40B5F490F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Environment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845E8F-6B92-4603-91DE-B3F67C1272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Drone Map is </a:t>
            </a:r>
            <a:r>
              <a:rPr lang="en-US" dirty="0" err="1"/>
              <a:t>linux</a:t>
            </a:r>
            <a:r>
              <a:rPr lang="en-US" dirty="0"/>
              <a:t> and python based</a:t>
            </a:r>
          </a:p>
          <a:p>
            <a:r>
              <a:rPr lang="en-US" dirty="0"/>
              <a:t>Docker images are available for free or you can purchase a bootable ISO for $50</a:t>
            </a:r>
          </a:p>
          <a:p>
            <a:r>
              <a:rPr lang="en-US" dirty="0"/>
              <a:t>Open Drone Map favors parallel processing.   More cores + more ram + fast IO = faster processing</a:t>
            </a:r>
          </a:p>
          <a:p>
            <a:r>
              <a:rPr lang="en-US" dirty="0"/>
              <a:t>My low budget example</a:t>
            </a:r>
          </a:p>
          <a:p>
            <a:pPr lvl="1"/>
            <a:r>
              <a:rPr lang="en-US" dirty="0"/>
              <a:t>Older workstation class laptop, 4 cores, 16GB of RAM, booting and running from SS USB port</a:t>
            </a:r>
          </a:p>
          <a:p>
            <a:pPr lvl="1"/>
            <a:r>
              <a:rPr lang="en-US" dirty="0"/>
              <a:t>150 image </a:t>
            </a:r>
            <a:r>
              <a:rPr lang="en-US" dirty="0" err="1"/>
              <a:t>orthos</a:t>
            </a:r>
            <a:r>
              <a:rPr lang="en-US" dirty="0"/>
              <a:t> process in a few hours.</a:t>
            </a:r>
          </a:p>
        </p:txBody>
      </p:sp>
    </p:spTree>
    <p:extLst>
      <p:ext uri="{BB962C8B-B14F-4D97-AF65-F5344CB8AC3E}">
        <p14:creationId xmlns:p14="http://schemas.microsoft.com/office/powerpoint/2010/main" val="1099155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7CBC3-D9F4-4712-9CDE-1790C7D2F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4E94D-03B8-42DB-93FB-2CE367B1ED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and remove all images that should not be in the ortho</a:t>
            </a:r>
          </a:p>
          <a:p>
            <a:pPr lvl="1"/>
            <a:r>
              <a:rPr lang="en-US" dirty="0"/>
              <a:t>Images from another mission, ground shots, family photos, …</a:t>
            </a:r>
          </a:p>
          <a:p>
            <a:r>
              <a:rPr lang="en-US" dirty="0"/>
              <a:t>Upload the images and select ortho or 3D model, and/or a dem</a:t>
            </a:r>
          </a:p>
          <a:p>
            <a:r>
              <a:rPr lang="en-US" dirty="0"/>
              <a:t>Wait several hours while it processes</a:t>
            </a:r>
          </a:p>
          <a:p>
            <a:r>
              <a:rPr lang="en-US" dirty="0"/>
              <a:t>Download the results to your GIS workstation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10EA3C-13DD-4F67-ABC7-A1DDE7E79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833" y="1318650"/>
            <a:ext cx="3664914" cy="328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76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C00E75-2B89-49A7-A49F-E65209F16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318812" cy="63547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F655EB-3EB4-40D4-976A-A87F36AA6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74" y="172915"/>
            <a:ext cx="7688700" cy="5352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Drone Ortho at </a:t>
            </a:r>
            <a:r>
              <a:rPr lang="en-US" dirty="0" err="1"/>
              <a:t>Kennilworth</a:t>
            </a:r>
            <a:r>
              <a:rPr lang="en-US" dirty="0"/>
              <a:t> Avenue</a:t>
            </a:r>
            <a:br>
              <a:rPr lang="en-US" dirty="0"/>
            </a:br>
            <a:endParaRPr lang="en-US" dirty="0"/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AFBB3495-12D7-46EE-A09F-988DB40D760B}"/>
              </a:ext>
            </a:extLst>
          </p:cNvPr>
          <p:cNvSpPr/>
          <p:nvPr/>
        </p:nvSpPr>
        <p:spPr>
          <a:xfrm>
            <a:off x="4211630" y="4327200"/>
            <a:ext cx="1455776" cy="417600"/>
          </a:xfrm>
          <a:prstGeom prst="wedgeRectCallout">
            <a:avLst>
              <a:gd name="adj1" fmla="val 53543"/>
              <a:gd name="adj2" fmla="val -1860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 Pavement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265E0251-A97A-4915-AAAF-1D152F971A91}"/>
              </a:ext>
            </a:extLst>
          </p:cNvPr>
          <p:cNvSpPr/>
          <p:nvPr/>
        </p:nvSpPr>
        <p:spPr>
          <a:xfrm>
            <a:off x="4457630" y="1902057"/>
            <a:ext cx="1892770" cy="417600"/>
          </a:xfrm>
          <a:prstGeom prst="wedgeRectCallout">
            <a:avLst>
              <a:gd name="adj1" fmla="val 33611"/>
              <a:gd name="adj2" fmla="val 260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Valve in GIS</a:t>
            </a:r>
          </a:p>
          <a:p>
            <a:pPr algn="ctr"/>
            <a:r>
              <a:rPr lang="en-US" dirty="0"/>
              <a:t>Possibly Paved Over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1EC8780A-8896-4C3B-8B8C-1A3DD4F69338}"/>
              </a:ext>
            </a:extLst>
          </p:cNvPr>
          <p:cNvSpPr/>
          <p:nvPr/>
        </p:nvSpPr>
        <p:spPr>
          <a:xfrm>
            <a:off x="2191633" y="1119714"/>
            <a:ext cx="1892770" cy="515943"/>
          </a:xfrm>
          <a:prstGeom prst="wedgeRectCallout">
            <a:avLst>
              <a:gd name="adj1" fmla="val -86213"/>
              <a:gd name="adj2" fmla="val -281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Valve Reported by Internal Inspection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BD0F1D20-C9AB-4898-9646-E0B038A22B96}"/>
              </a:ext>
            </a:extLst>
          </p:cNvPr>
          <p:cNvSpPr/>
          <p:nvPr/>
        </p:nvSpPr>
        <p:spPr>
          <a:xfrm>
            <a:off x="252830" y="3738000"/>
            <a:ext cx="1455776" cy="417600"/>
          </a:xfrm>
          <a:prstGeom prst="wedgeRectCallout">
            <a:avLst>
              <a:gd name="adj1" fmla="val -18666"/>
              <a:gd name="adj2" fmla="val -3118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Dave &amp; Amr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30B599FE-1381-487B-A54D-13E96491F6AB}"/>
              </a:ext>
            </a:extLst>
          </p:cNvPr>
          <p:cNvSpPr/>
          <p:nvPr/>
        </p:nvSpPr>
        <p:spPr>
          <a:xfrm>
            <a:off x="2355230" y="4874342"/>
            <a:ext cx="4311970" cy="417600"/>
          </a:xfrm>
          <a:prstGeom prst="wedgeRectCallout">
            <a:avLst>
              <a:gd name="adj1" fmla="val -15221"/>
              <a:gd name="adj2" fmla="val -3463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Miss Utility Marks for Water and Gas Visible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229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7C98A-9062-405A-B2C1-19A7048D3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55" y="-1052912"/>
            <a:ext cx="8967845" cy="64772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F655EB-3EB4-40D4-976A-A87F36AA6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74" y="172915"/>
            <a:ext cx="7688700" cy="5352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Drone Ortho at </a:t>
            </a:r>
            <a:r>
              <a:rPr lang="en-US" dirty="0" err="1"/>
              <a:t>Kennilworth</a:t>
            </a:r>
            <a:r>
              <a:rPr lang="en-US" dirty="0"/>
              <a:t> Avenue</a:t>
            </a:r>
            <a:br>
              <a:rPr lang="en-US" dirty="0"/>
            </a:br>
            <a:endParaRPr lang="en-US" dirty="0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265E0251-A97A-4915-AAAF-1D152F971A91}"/>
              </a:ext>
            </a:extLst>
          </p:cNvPr>
          <p:cNvSpPr/>
          <p:nvPr/>
        </p:nvSpPr>
        <p:spPr>
          <a:xfrm>
            <a:off x="6812030" y="1305685"/>
            <a:ext cx="1892770" cy="417600"/>
          </a:xfrm>
          <a:prstGeom prst="wedgeRectCallout">
            <a:avLst>
              <a:gd name="adj1" fmla="val -75943"/>
              <a:gd name="adj2" fmla="val 398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Valve in Drawing</a:t>
            </a:r>
          </a:p>
          <a:p>
            <a:pPr algn="ctr"/>
            <a:r>
              <a:rPr lang="en-US" dirty="0"/>
              <a:t>Possibly Paved Over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0FB93B-9B7F-445F-AD6C-49393B50180D}"/>
              </a:ext>
            </a:extLst>
          </p:cNvPr>
          <p:cNvSpPr/>
          <p:nvPr/>
        </p:nvSpPr>
        <p:spPr>
          <a:xfrm>
            <a:off x="2174400" y="2151902"/>
            <a:ext cx="1893600" cy="1634400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48CF4A-C4FE-43FE-BBE7-A48EBEED5C69}"/>
              </a:ext>
            </a:extLst>
          </p:cNvPr>
          <p:cNvSpPr/>
          <p:nvPr/>
        </p:nvSpPr>
        <p:spPr>
          <a:xfrm rot="1559409">
            <a:off x="5112469" y="4241141"/>
            <a:ext cx="2069117" cy="967499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5828E5-8552-457E-B8BF-548509D0E119}"/>
              </a:ext>
            </a:extLst>
          </p:cNvPr>
          <p:cNvSpPr txBox="1"/>
          <p:nvPr/>
        </p:nvSpPr>
        <p:spPr>
          <a:xfrm>
            <a:off x="347277" y="4087529"/>
            <a:ext cx="431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Detail Sheet Calls for</a:t>
            </a:r>
          </a:p>
          <a:p>
            <a:r>
              <a:rPr lang="en-US" dirty="0"/>
              <a:t>30” Lid for Flanged Access Manhole</a:t>
            </a:r>
          </a:p>
          <a:p>
            <a:r>
              <a:rPr lang="en-US" dirty="0"/>
              <a:t>18” Lid for Valve Actuator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99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D171F-C3C9-4C53-92FF-57D57B7CB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Resolution is not High Accuracy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B5B6F-4151-4C06-A8AE-5781CBC1AA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far this workflow relies on uncorrected GPS data from the drone</a:t>
            </a:r>
          </a:p>
          <a:p>
            <a:r>
              <a:rPr lang="en-US" dirty="0"/>
              <a:t>In my experience this is good to about 3 feet</a:t>
            </a:r>
          </a:p>
          <a:p>
            <a:r>
              <a:rPr lang="en-US" dirty="0"/>
              <a:t>For high spatial accuracy you have choices</a:t>
            </a:r>
          </a:p>
          <a:p>
            <a:pPr lvl="1"/>
            <a:r>
              <a:rPr lang="en-US" dirty="0"/>
              <a:t>RTK GPS equipped drones and ground station starting at ~$9000</a:t>
            </a:r>
          </a:p>
          <a:p>
            <a:pPr lvl="1"/>
            <a:r>
              <a:rPr lang="en-US" dirty="0"/>
              <a:t>Place visually distinct targets on surveyed points</a:t>
            </a:r>
          </a:p>
        </p:txBody>
      </p:sp>
    </p:spTree>
    <p:extLst>
      <p:ext uri="{BB962C8B-B14F-4D97-AF65-F5344CB8AC3E}">
        <p14:creationId xmlns:p14="http://schemas.microsoft.com/office/powerpoint/2010/main" val="1388084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48006-C2F7-4F26-832A-E86C8E18E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Drone Safety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74D89-C5FD-4AC0-A3A5-D64F608934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/>
            <a:r>
              <a:rPr lang="en-US" dirty="0"/>
              <a:t>Got insurance?  Most job sites require a million dollar liability policy.</a:t>
            </a:r>
          </a:p>
          <a:p>
            <a:pPr marL="285750" indent="-285750"/>
            <a:r>
              <a:rPr lang="en-US" dirty="0"/>
              <a:t>Protocols must be in place and practiced for</a:t>
            </a:r>
          </a:p>
          <a:p>
            <a:pPr marL="285750" indent="-285750"/>
            <a:r>
              <a:rPr lang="en-US" dirty="0"/>
              <a:t>- Lost Link – If the control link is lost, where will the drone go?</a:t>
            </a:r>
          </a:p>
          <a:p>
            <a:pPr marL="285750" indent="-285750"/>
            <a:r>
              <a:rPr lang="en-US" dirty="0"/>
              <a:t>- Lost GPS – What will the operator do if drone flies off course?</a:t>
            </a:r>
          </a:p>
          <a:p>
            <a:pPr marL="285750" indent="-285750"/>
            <a:r>
              <a:rPr lang="en-US" dirty="0"/>
              <a:t>- Low Battery – What will the drone do when a low battery is detected?</a:t>
            </a:r>
          </a:p>
          <a:p>
            <a:pPr marL="285750" indent="-285750"/>
            <a:r>
              <a:rPr lang="en-US" dirty="0"/>
              <a:t>- Return to home – Default settings may violate airspace.</a:t>
            </a:r>
          </a:p>
        </p:txBody>
      </p:sp>
    </p:spTree>
    <p:extLst>
      <p:ext uri="{BB962C8B-B14F-4D97-AF65-F5344CB8AC3E}">
        <p14:creationId xmlns:p14="http://schemas.microsoft.com/office/powerpoint/2010/main" val="2819879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A931D-60F1-4143-9412-7E38A5FE9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0578A-0386-4BC8-9547-975FE1E6F3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/>
            <a:r>
              <a:rPr lang="en-US" dirty="0"/>
              <a:t>Start with your mission goals.  What do you want to know?</a:t>
            </a:r>
          </a:p>
          <a:p>
            <a:pPr marL="285750" indent="-285750"/>
            <a:r>
              <a:rPr lang="en-US" dirty="0"/>
              <a:t>What will the inspections products be?  Reports? Photos? Maps?</a:t>
            </a:r>
          </a:p>
          <a:p>
            <a:pPr marL="285750" indent="-285750"/>
            <a:r>
              <a:rPr lang="en-US" dirty="0"/>
              <a:t>Evaluate your options.  Is a drone the right tool for the job?</a:t>
            </a:r>
          </a:p>
          <a:p>
            <a:pPr marL="285750" indent="-285750"/>
            <a:r>
              <a:rPr lang="en-US" dirty="0"/>
              <a:t>Asset Management is a long game.  Make sure the next generation of engineers can discover and read your work.</a:t>
            </a:r>
          </a:p>
        </p:txBody>
      </p:sp>
    </p:spTree>
    <p:extLst>
      <p:ext uri="{BB962C8B-B14F-4D97-AF65-F5344CB8AC3E}">
        <p14:creationId xmlns:p14="http://schemas.microsoft.com/office/powerpoint/2010/main" val="3103639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E5F07-C6DF-4F58-95E2-B3CAAD3DB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07C67-782F-4818-A39B-7EEA588862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paid alternatives</a:t>
            </a:r>
          </a:p>
          <a:p>
            <a:r>
              <a:rPr lang="en-US" dirty="0"/>
              <a:t>Drone Deploy, Pix4d, ESRI</a:t>
            </a:r>
          </a:p>
        </p:txBody>
      </p:sp>
    </p:spTree>
    <p:extLst>
      <p:ext uri="{BB962C8B-B14F-4D97-AF65-F5344CB8AC3E}">
        <p14:creationId xmlns:p14="http://schemas.microsoft.com/office/powerpoint/2010/main" val="682255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A7C50-0974-4F8E-941C-46FAA6871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Sensors: Near IR, NDVI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35865-03FB-4628-9967-527F425AD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450" y="2078875"/>
            <a:ext cx="4341314" cy="2261100"/>
          </a:xfrm>
        </p:spPr>
        <p:txBody>
          <a:bodyPr/>
          <a:lstStyle/>
          <a:p>
            <a:pPr marL="285750" indent="-285750"/>
            <a:r>
              <a:rPr lang="en-US" dirty="0"/>
              <a:t>Adds Near Infrared to traditional Red, Green, Blue cameras</a:t>
            </a:r>
          </a:p>
          <a:p>
            <a:pPr marL="285750" indent="-285750"/>
            <a:r>
              <a:rPr lang="en-US" dirty="0"/>
              <a:t>Wavelengths detected are just bit longer than what the human eye can see</a:t>
            </a:r>
          </a:p>
          <a:p>
            <a:pPr marL="285750" indent="-285750"/>
            <a:r>
              <a:rPr lang="en-US" dirty="0"/>
              <a:t>First application was camouflage detection</a:t>
            </a:r>
          </a:p>
          <a:p>
            <a:pPr marL="285750" indent="-285750"/>
            <a:r>
              <a:rPr lang="en-US" dirty="0"/>
              <a:t>Most common use is agriculture.  Ratio of Red to IR reflectance indicates plant health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100" name="Picture 4" descr="Image result for electromagnetic spectrum">
            <a:extLst>
              <a:ext uri="{FF2B5EF4-FFF2-40B4-BE49-F238E27FC236}">
                <a16:creationId xmlns:a16="http://schemas.microsoft.com/office/drawing/2014/main" id="{0A47B610-C31B-4D30-B8CD-7BFB8EFFD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3020984"/>
            <a:ext cx="3636818" cy="162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5B0AA3-C7A1-44ED-A59C-9391E02F0C3D}"/>
              </a:ext>
            </a:extLst>
          </p:cNvPr>
          <p:cNvSpPr txBox="1"/>
          <p:nvPr/>
        </p:nvSpPr>
        <p:spPr>
          <a:xfrm>
            <a:off x="270163" y="4738254"/>
            <a:ext cx="3906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(Credit: </a:t>
            </a:r>
            <a:r>
              <a:rPr lang="en-US" dirty="0" err="1"/>
              <a:t>Emmetts</a:t>
            </a:r>
            <a:r>
              <a:rPr lang="en-US" dirty="0"/>
              <a:t>, www.emmetts.com.au)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D70B35-01E2-4A30-A866-D46BEB14E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602" y="1216474"/>
            <a:ext cx="3202289" cy="1669167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D8D83278-6632-4ADC-901A-444F3001E3F1}"/>
              </a:ext>
            </a:extLst>
          </p:cNvPr>
          <p:cNvSpPr/>
          <p:nvPr/>
        </p:nvSpPr>
        <p:spPr>
          <a:xfrm rot="16200000">
            <a:off x="6989618" y="4372597"/>
            <a:ext cx="762000" cy="2770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38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6738D-69DD-4CB1-A203-BFB79963F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Sensors Thermal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A38E8-C68B-4D06-BC1C-112AFADC12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/>
            <a:r>
              <a:rPr lang="en-US" dirty="0"/>
              <a:t>Detects emitted energy (Near IR is reflected sunlight)</a:t>
            </a:r>
          </a:p>
          <a:p>
            <a:pPr marL="285750" indent="-285750"/>
            <a:r>
              <a:rPr lang="en-US" dirty="0"/>
              <a:t>Use Case: Heat loss for energy audits</a:t>
            </a:r>
          </a:p>
          <a:p>
            <a:pPr marL="285750" indent="-285750"/>
            <a:r>
              <a:rPr lang="en-US" dirty="0"/>
              <a:t>Use Case: Identifies heavily loaded circuits and equipment</a:t>
            </a:r>
          </a:p>
        </p:txBody>
      </p:sp>
      <p:pic>
        <p:nvPicPr>
          <p:cNvPr id="4" name="Picture 4" descr="Image result for electromagnetic spectrum">
            <a:extLst>
              <a:ext uri="{FF2B5EF4-FFF2-40B4-BE49-F238E27FC236}">
                <a16:creationId xmlns:a16="http://schemas.microsoft.com/office/drawing/2014/main" id="{D2CB47E0-A4D6-4215-B597-D9674BD87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3020984"/>
            <a:ext cx="3636818" cy="162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6A10E781-DC42-4057-BEBA-220A82E5960D}"/>
              </a:ext>
            </a:extLst>
          </p:cNvPr>
          <p:cNvSpPr/>
          <p:nvPr/>
        </p:nvSpPr>
        <p:spPr>
          <a:xfrm rot="16200000">
            <a:off x="6615546" y="4426454"/>
            <a:ext cx="762000" cy="2770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Image result for thermal drone">
            <a:extLst>
              <a:ext uri="{FF2B5EF4-FFF2-40B4-BE49-F238E27FC236}">
                <a16:creationId xmlns:a16="http://schemas.microsoft.com/office/drawing/2014/main" id="{DB97DA35-7129-4FC9-AF1F-F90DCF1F2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884842"/>
            <a:ext cx="293370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7FC0EA-5977-4154-B0DA-FDDBCA2D60F2}"/>
              </a:ext>
            </a:extLst>
          </p:cNvPr>
          <p:cNvSpPr txBox="1"/>
          <p:nvPr/>
        </p:nvSpPr>
        <p:spPr>
          <a:xfrm>
            <a:off x="270163" y="4738254"/>
            <a:ext cx="3906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(Credit: FLIR)</a:t>
            </a:r>
          </a:p>
        </p:txBody>
      </p:sp>
    </p:spTree>
    <p:extLst>
      <p:ext uri="{BB962C8B-B14F-4D97-AF65-F5344CB8AC3E}">
        <p14:creationId xmlns:p14="http://schemas.microsoft.com/office/powerpoint/2010/main" val="4160746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FA6F0-F3EE-493C-BC58-0E47DB661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C00E0-7734-47E6-B6B6-38174A26A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are a drone or aerial imaging services provider, this is not for you</a:t>
            </a:r>
          </a:p>
          <a:p>
            <a:r>
              <a:rPr lang="en-US" dirty="0"/>
              <a:t>If you need high spatial accuracy, this presentation doesn’t fully cover that</a:t>
            </a:r>
          </a:p>
          <a:p>
            <a:pPr lvl="1"/>
            <a:r>
              <a:rPr lang="en-US" dirty="0"/>
              <a:t>         (High accuracy is possible with ground control points)</a:t>
            </a:r>
          </a:p>
          <a:p>
            <a:r>
              <a:rPr lang="en-US" dirty="0"/>
              <a:t>This is for you if you are a GIS analyst and interested in drones</a:t>
            </a:r>
          </a:p>
          <a:p>
            <a:r>
              <a:rPr lang="en-US" dirty="0"/>
              <a:t>This is for you if you are interested in open-source alternatives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980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D86BA-43C5-4124-869C-3EE91ED9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Orthomosaic</a:t>
            </a:r>
            <a:r>
              <a:rPr lang="en-US" dirty="0"/>
              <a:t> Processing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432A5D-4BF4-45FB-A927-4CC02CFAF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Open Source – Open Drone Map</a:t>
            </a:r>
          </a:p>
          <a:p>
            <a:pPr marL="285750" indent="-285750"/>
            <a:r>
              <a:rPr lang="en-US" dirty="0"/>
              <a:t>Pro - No cost to purchase.  Runs in docker containers.</a:t>
            </a:r>
          </a:p>
          <a:p>
            <a:pPr marL="285750" indent="-285750"/>
            <a:r>
              <a:rPr lang="en-US" dirty="0"/>
              <a:t>Con – Hardware requirements are steep.</a:t>
            </a:r>
          </a:p>
          <a:p>
            <a:pPr marL="285750" indent="-285750"/>
            <a:r>
              <a:rPr lang="en-US" dirty="0"/>
              <a:t>Con – Time is the true cost.  The learning curve is steep.</a:t>
            </a:r>
          </a:p>
          <a:p>
            <a:pPr marL="285750" indent="-285750"/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2052" name="Picture 4" descr="OpenDroneMap">
            <a:extLst>
              <a:ext uri="{FF2B5EF4-FFF2-40B4-BE49-F238E27FC236}">
                <a16:creationId xmlns:a16="http://schemas.microsoft.com/office/drawing/2014/main" id="{A8247300-B9E9-4A48-9433-05700D71D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726" y="2078875"/>
            <a:ext cx="1628089" cy="162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799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Who is Dave</a:t>
            </a:r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" dirty="0"/>
              <a:t>1995 </a:t>
            </a:r>
            <a:r>
              <a:rPr lang="en-US" dirty="0"/>
              <a:t>Degree in Computer Networking (dial up internet era)</a:t>
            </a:r>
          </a:p>
          <a:p>
            <a:pPr marL="285750" indent="-285750"/>
            <a:r>
              <a:rPr lang="en-US" dirty="0"/>
              <a:t>2005 Degree in Geography with emphasis in GIS and Remote Sensing (Google Maps Begins)</a:t>
            </a:r>
          </a:p>
          <a:p>
            <a:pPr marL="285750" indent="-285750"/>
            <a:r>
              <a:rPr lang="en-US" dirty="0"/>
              <a:t>2005 – 2009  GIS Systems Engineer – Imagery Analysis Workflows</a:t>
            </a:r>
          </a:p>
          <a:p>
            <a:pPr marL="285750" indent="-285750"/>
            <a:r>
              <a:rPr lang="en" dirty="0"/>
              <a:t>2009 – 2012 </a:t>
            </a:r>
            <a:r>
              <a:rPr lang="en-US" dirty="0"/>
              <a:t>Geospatial Medical Intelligence Analyst </a:t>
            </a:r>
          </a:p>
          <a:p>
            <a:pPr marL="285750" indent="-285750"/>
            <a:r>
              <a:rPr lang="en-US" dirty="0"/>
              <a:t>2012 – 2013 Road Trip!  Trail Business (DJI Phantom 1  Released)</a:t>
            </a:r>
          </a:p>
          <a:p>
            <a:pPr marL="285750" indent="-285750"/>
            <a:r>
              <a:rPr lang="en-US" dirty="0"/>
              <a:t>2014 – Now – Utility Asset Management with Baltimore DPW</a:t>
            </a:r>
            <a:endParaRPr lang="en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706828-A11B-4E12-80A2-34C9B61C5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8812" y="-131617"/>
            <a:ext cx="10492747" cy="53280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1C2AFB-A6CE-4006-8A9D-B552535D0710}"/>
              </a:ext>
            </a:extLst>
          </p:cNvPr>
          <p:cNvSpPr/>
          <p:nvPr/>
        </p:nvSpPr>
        <p:spPr>
          <a:xfrm>
            <a:off x="652130" y="1222427"/>
            <a:ext cx="5528930" cy="23997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42264E-464F-4DBE-A100-D3B089BCA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I fly?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AD2A1-3EDD-4AC4-B8F7-05C662102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7650" y="1845288"/>
            <a:ext cx="7688700" cy="2261100"/>
          </a:xfrm>
        </p:spPr>
        <p:txBody>
          <a:bodyPr/>
          <a:lstStyle/>
          <a:p>
            <a:r>
              <a:rPr lang="en-US" dirty="0"/>
              <a:t>Flying for any commercial purpose requires a part 107 pilot certificate</a:t>
            </a:r>
          </a:p>
          <a:p>
            <a:r>
              <a:rPr lang="en-US" dirty="0"/>
              <a:t>The airspace must be open to drone operations</a:t>
            </a:r>
          </a:p>
          <a:p>
            <a:r>
              <a:rPr lang="en-US" dirty="0"/>
              <a:t>The drone must be in your visual line of site</a:t>
            </a:r>
          </a:p>
          <a:p>
            <a:pPr>
              <a:buNone/>
            </a:pPr>
            <a:r>
              <a:rPr lang="en-US" dirty="0"/>
              <a:t>You will learn all the rules as part of your part 107 training</a:t>
            </a:r>
          </a:p>
          <a:p>
            <a:pPr>
              <a:buNone/>
            </a:pPr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lvl="1"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B746F4D1-D5F1-4011-AC3C-8F467A676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033" y="525617"/>
            <a:ext cx="2448232" cy="435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9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45F26-E039-4CEB-961A-642669577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resources used in this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261C2-583A-468A-B749-F59FC99EAA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Air Map’s free service to check air space</a:t>
            </a:r>
          </a:p>
          <a:p>
            <a:r>
              <a:rPr lang="en-US" dirty="0"/>
              <a:t>Drone </a:t>
            </a:r>
            <a:r>
              <a:rPr lang="en-US" dirty="0" err="1"/>
              <a:t>Deploy’s</a:t>
            </a:r>
            <a:r>
              <a:rPr lang="en-US" dirty="0"/>
              <a:t> free tier for mission planning and flight control</a:t>
            </a:r>
          </a:p>
          <a:p>
            <a:r>
              <a:rPr lang="en-US" dirty="0"/>
              <a:t>Open Drone Map for local processing</a:t>
            </a:r>
          </a:p>
          <a:p>
            <a:pPr lvl="1"/>
            <a:r>
              <a:rPr lang="en-US" dirty="0"/>
              <a:t>Run in a docker container for free</a:t>
            </a:r>
          </a:p>
          <a:p>
            <a:pPr lvl="1"/>
            <a:r>
              <a:rPr lang="en-US" dirty="0"/>
              <a:t>Bootable Linux Image with web interface for $50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921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C31A8-FCF1-4D0F-BC1B-9B2EF9BB4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Planning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182DA-CEDB-45D3-B00B-D5244ACD68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 the flight in Drone Deploy</a:t>
            </a:r>
          </a:p>
          <a:p>
            <a:pPr lvl="1"/>
            <a:r>
              <a:rPr lang="en-US" dirty="0"/>
              <a:t>Draw a box around the area you want to map</a:t>
            </a:r>
          </a:p>
          <a:p>
            <a:pPr lvl="1"/>
            <a:r>
              <a:rPr lang="en-US" dirty="0"/>
              <a:t>Set some options for simple </a:t>
            </a:r>
            <a:r>
              <a:rPr lang="en-US" dirty="0" err="1"/>
              <a:t>orthos</a:t>
            </a:r>
            <a:r>
              <a:rPr lang="en-US" dirty="0"/>
              <a:t> or enhanced 3d</a:t>
            </a:r>
          </a:p>
          <a:p>
            <a:pPr lvl="2"/>
            <a:r>
              <a:rPr lang="en-US" dirty="0"/>
              <a:t>If you want both, plan two flights.</a:t>
            </a:r>
          </a:p>
          <a:p>
            <a:pPr marL="0" indent="0">
              <a:buNone/>
            </a:pPr>
            <a:r>
              <a:rPr lang="en-US" dirty="0"/>
              <a:t>(Notice that we are not placing ground control points – this limits spatial accuracy)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2908B0-31CD-4344-86BB-9CE074BB9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892" y="1441200"/>
            <a:ext cx="4214865" cy="2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71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F46EA-0225-492E-9AE8-639157A22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Execution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46AF7-393F-4E1F-8F2A-2147B86889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the airspace again for ‘Temporary Flight Restrictions’.  Check the weather for winds &lt; 15mph</a:t>
            </a:r>
          </a:p>
          <a:p>
            <a:r>
              <a:rPr lang="en-US" dirty="0" err="1"/>
              <a:t>Prefly</a:t>
            </a:r>
            <a:r>
              <a:rPr lang="en-US" dirty="0"/>
              <a:t> to altitude and check for vertical obstructions</a:t>
            </a:r>
          </a:p>
          <a:p>
            <a:r>
              <a:rPr lang="en-US" dirty="0"/>
              <a:t>Execute the flight with Drone Deploy</a:t>
            </a:r>
          </a:p>
          <a:p>
            <a:pPr lvl="1"/>
            <a:r>
              <a:rPr lang="en-US" dirty="0"/>
              <a:t>Automated take off, pattern, and landing</a:t>
            </a:r>
          </a:p>
          <a:p>
            <a:pPr lvl="1"/>
            <a:r>
              <a:rPr lang="en-US" dirty="0"/>
              <a:t>You must be ready to take control</a:t>
            </a:r>
          </a:p>
          <a:p>
            <a:r>
              <a:rPr lang="en-US" dirty="0"/>
              <a:t>Review the images before you leave the site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828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35042-79AC-4D63-8A4A-8D32BB099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images before leaving the site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1D1978-FD8E-4B8C-BA36-59F04CB07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737B45-F5BA-41AD-84A4-ED0B313A8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50" y="2078875"/>
            <a:ext cx="7688700" cy="412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65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37C74-8ED0-4D19-B7E6-4632C079D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Drone Image vs Georeferenced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11545E-17BD-4F31-96E7-F2CD0CA0B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Satellite images ship with georeferencing information in the metadata.  At the very least you will get bounding coordinates.</a:t>
            </a:r>
          </a:p>
          <a:p>
            <a:r>
              <a:rPr lang="en-US" dirty="0"/>
              <a:t>Drone images have a single point for camera location.  This point is not precise</a:t>
            </a:r>
          </a:p>
          <a:p>
            <a:r>
              <a:rPr lang="en-US" dirty="0"/>
              <a:t>You cannot directly drop a drone image in your map</a:t>
            </a:r>
          </a:p>
          <a:p>
            <a:r>
              <a:rPr lang="en-US" dirty="0"/>
              <a:t>A drone ortho mission will include many images, each with a point.   Open Drone Map will use all those points and edge match all of those images to create an ortho</a:t>
            </a:r>
          </a:p>
        </p:txBody>
      </p:sp>
    </p:spTree>
    <p:extLst>
      <p:ext uri="{BB962C8B-B14F-4D97-AF65-F5344CB8AC3E}">
        <p14:creationId xmlns:p14="http://schemas.microsoft.com/office/powerpoint/2010/main" val="103673835"/>
      </p:ext>
    </p:extLst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1458</TotalTime>
  <Words>1205</Words>
  <Application>Microsoft Office PowerPoint</Application>
  <PresentationFormat>On-screen Show (16:9)</PresentationFormat>
  <Paragraphs>127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Lato</vt:lpstr>
      <vt:lpstr>Raleway</vt:lpstr>
      <vt:lpstr>Arial</vt:lpstr>
      <vt:lpstr>Streamline</vt:lpstr>
      <vt:lpstr>Free and Open Source Drone Mapping</vt:lpstr>
      <vt:lpstr>Audience</vt:lpstr>
      <vt:lpstr>Who is Dave</vt:lpstr>
      <vt:lpstr>Can I fly?</vt:lpstr>
      <vt:lpstr>Free resources used in this presentation</vt:lpstr>
      <vt:lpstr>Flight Planning</vt:lpstr>
      <vt:lpstr>Flight Execution</vt:lpstr>
      <vt:lpstr>Review images before leaving the site</vt:lpstr>
      <vt:lpstr>Drone Image vs Georeferenced Image</vt:lpstr>
      <vt:lpstr>Processing Environment</vt:lpstr>
      <vt:lpstr>Processing</vt:lpstr>
      <vt:lpstr>Drone Ortho at Kennilworth Avenue </vt:lpstr>
      <vt:lpstr>Drone Ortho at Kennilworth Avenue </vt:lpstr>
      <vt:lpstr>High Resolution is not High Accuracy</vt:lpstr>
      <vt:lpstr>Drone Safety</vt:lpstr>
      <vt:lpstr>Final Thoughts</vt:lpstr>
      <vt:lpstr>END</vt:lpstr>
      <vt:lpstr>Sensors: Near IR, NDVI</vt:lpstr>
      <vt:lpstr>Sensors Thermal</vt:lpstr>
      <vt:lpstr>Orthomosaic Processing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Baltimore DPW PCCP GIS</dc:title>
  <dc:creator>David McSpaden</dc:creator>
  <cp:lastModifiedBy>David McSpaden</cp:lastModifiedBy>
  <cp:revision>78</cp:revision>
  <dcterms:modified xsi:type="dcterms:W3CDTF">2021-04-20T23:20:48Z</dcterms:modified>
</cp:coreProperties>
</file>