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257" r:id="rId6"/>
    <p:sldId id="442" r:id="rId7"/>
    <p:sldId id="433" r:id="rId8"/>
    <p:sldId id="443" r:id="rId9"/>
    <p:sldId id="434" r:id="rId10"/>
    <p:sldId id="436" r:id="rId11"/>
    <p:sldId id="437" r:id="rId12"/>
    <p:sldId id="438" r:id="rId13"/>
    <p:sldId id="439" r:id="rId14"/>
    <p:sldId id="440" r:id="rId15"/>
    <p:sldId id="4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se, Bridgett" initials="FB" lastIdx="1" clrIdx="0">
    <p:extLst>
      <p:ext uri="{19B8F6BF-5375-455C-9EA6-DF929625EA0E}">
        <p15:presenceInfo xmlns:p15="http://schemas.microsoft.com/office/powerpoint/2012/main" userId="S-1-5-21-247192695-2300130985-685346472-48659" providerId="AD"/>
      </p:ext>
    </p:extLst>
  </p:cmAuthor>
  <p:cmAuthor id="2" name="Horst, Casey" initials="HC" lastIdx="1" clrIdx="1">
    <p:extLst>
      <p:ext uri="{19B8F6BF-5375-455C-9EA6-DF929625EA0E}">
        <p15:presenceInfo xmlns:p15="http://schemas.microsoft.com/office/powerpoint/2012/main" userId="Horst, Cas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539"/>
    <a:srgbClr val="8AC53F"/>
    <a:srgbClr val="006B71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6162-3AC7-4751-96B3-4E861AEFC099}" v="2" dt="2022-04-26T18:09:10.128"/>
    <p1510:client id="{B2995ABC-DE6A-4C82-AA33-239550B60389}" v="2" dt="2022-04-26T18:13:5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1440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Maria" userId="S::mmartin@jmt.com::31361ae3-810f-4193-ab90-198f2f5b0c5a" providerId="AD" clId="Web-{39B96162-3AC7-4751-96B3-4E861AEFC099}"/>
    <pc:docChg chg="modSld">
      <pc:chgData name="Martin, Maria" userId="S::mmartin@jmt.com::31361ae3-810f-4193-ab90-198f2f5b0c5a" providerId="AD" clId="Web-{39B96162-3AC7-4751-96B3-4E861AEFC099}" dt="2022-04-26T18:09:10.128" v="1" actId="1076"/>
      <pc:docMkLst>
        <pc:docMk/>
      </pc:docMkLst>
      <pc:sldChg chg="modSp">
        <pc:chgData name="Martin, Maria" userId="S::mmartin@jmt.com::31361ae3-810f-4193-ab90-198f2f5b0c5a" providerId="AD" clId="Web-{39B96162-3AC7-4751-96B3-4E861AEFC099}" dt="2022-04-26T18:09:10.128" v="1" actId="1076"/>
        <pc:sldMkLst>
          <pc:docMk/>
          <pc:sldMk cId="4114147839" sldId="441"/>
        </pc:sldMkLst>
        <pc:spChg chg="mod">
          <ac:chgData name="Martin, Maria" userId="S::mmartin@jmt.com::31361ae3-810f-4193-ab90-198f2f5b0c5a" providerId="AD" clId="Web-{39B96162-3AC7-4751-96B3-4E861AEFC099}" dt="2022-04-26T18:09:10.128" v="1" actId="1076"/>
          <ac:spMkLst>
            <pc:docMk/>
            <pc:sldMk cId="4114147839" sldId="441"/>
            <ac:spMk id="7" creationId="{69211315-BB17-4590-A6F7-1FDD237EDE1E}"/>
          </ac:spMkLst>
        </pc:spChg>
      </pc:sldChg>
    </pc:docChg>
  </pc:docChgLst>
  <pc:docChgLst>
    <pc:chgData name="Martin, Maria" userId="31361ae3-810f-4193-ab90-198f2f5b0c5a" providerId="ADAL" clId="{B2995ABC-DE6A-4C82-AA33-239550B60389}"/>
    <pc:docChg chg="custSel modSld">
      <pc:chgData name="Martin, Maria" userId="31361ae3-810f-4193-ab90-198f2f5b0c5a" providerId="ADAL" clId="{B2995ABC-DE6A-4C82-AA33-239550B60389}" dt="2022-04-26T18:13:59.911" v="30" actId="478"/>
      <pc:docMkLst>
        <pc:docMk/>
      </pc:docMkLst>
      <pc:sldChg chg="addSp delSp modSp mod">
        <pc:chgData name="Martin, Maria" userId="31361ae3-810f-4193-ab90-198f2f5b0c5a" providerId="ADAL" clId="{B2995ABC-DE6A-4C82-AA33-239550B60389}" dt="2022-04-26T18:13:59.911" v="30" actId="478"/>
        <pc:sldMkLst>
          <pc:docMk/>
          <pc:sldMk cId="4114147839" sldId="441"/>
        </pc:sldMkLst>
        <pc:spChg chg="add del mod">
          <ac:chgData name="Martin, Maria" userId="31361ae3-810f-4193-ab90-198f2f5b0c5a" providerId="ADAL" clId="{B2995ABC-DE6A-4C82-AA33-239550B60389}" dt="2022-04-26T18:13:59.911" v="30" actId="478"/>
          <ac:spMkLst>
            <pc:docMk/>
            <pc:sldMk cId="4114147839" sldId="441"/>
            <ac:spMk id="6" creationId="{97D4BC8F-BF32-4851-8C4E-4F247C516EE3}"/>
          </ac:spMkLst>
        </pc:spChg>
        <pc:spChg chg="mod">
          <ac:chgData name="Martin, Maria" userId="31361ae3-810f-4193-ab90-198f2f5b0c5a" providerId="ADAL" clId="{B2995ABC-DE6A-4C82-AA33-239550B60389}" dt="2022-04-26T18:13:43.151" v="27" actId="1076"/>
          <ac:spMkLst>
            <pc:docMk/>
            <pc:sldMk cId="4114147839" sldId="441"/>
            <ac:spMk id="7" creationId="{69211315-BB17-4590-A6F7-1FDD237EDE1E}"/>
          </ac:spMkLst>
        </pc:spChg>
        <pc:picChg chg="add mod">
          <ac:chgData name="Martin, Maria" userId="31361ae3-810f-4193-ab90-198f2f5b0c5a" providerId="ADAL" clId="{B2995ABC-DE6A-4C82-AA33-239550B60389}" dt="2022-04-26T18:13:27.590" v="25" actId="1076"/>
          <ac:picMkLst>
            <pc:docMk/>
            <pc:sldMk cId="4114147839" sldId="441"/>
            <ac:picMk id="5" creationId="{36094E05-D1E9-41FB-86D9-5BA8F0A06ACE}"/>
          </ac:picMkLst>
        </pc:picChg>
        <pc:picChg chg="del mod">
          <ac:chgData name="Martin, Maria" userId="31361ae3-810f-4193-ab90-198f2f5b0c5a" providerId="ADAL" clId="{B2995ABC-DE6A-4C82-AA33-239550B60389}" dt="2022-04-26T18:13:45.407" v="28" actId="478"/>
          <ac:picMkLst>
            <pc:docMk/>
            <pc:sldMk cId="4114147839" sldId="441"/>
            <ac:picMk id="9" creationId="{58FF6680-8EFE-45BA-AA64-411D1EA341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037AE-F145-49F3-9340-C23B2BF85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DF4EB-BC97-4386-BB9E-085FAC4A45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1DCF-EA27-4A53-8157-94E8B1165E6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408D8-D5B1-44C6-AEF8-96AAF6DE50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7959D-FB84-4533-B6F2-230ECC6C26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3900-2926-42F4-97D5-AA2FCD2C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A007B-25B0-4A75-9790-3968217BD731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E8EB-FA5D-4DFE-8255-4248BB49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6CB09-B1E4-488C-8A1E-AA676FDF2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6878"/>
            <a:ext cx="8714362" cy="7243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ALL CAPS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4F8B6-CB25-4A08-B7CD-36D0D9453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38325"/>
            <a:ext cx="8296072" cy="656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Sentence Case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2A6F99-5C1D-4559-9F92-F9D525A15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363397"/>
            <a:ext cx="5951706" cy="1322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Date: xx/xx/</a:t>
            </a:r>
            <a:r>
              <a:rPr lang="en-US" err="1"/>
              <a:t>xxxx</a:t>
            </a:r>
            <a:endParaRPr lang="en-US"/>
          </a:p>
          <a:p>
            <a:pPr lvl="0"/>
            <a:r>
              <a:rPr lang="en-US"/>
              <a:t>Presented to: Client Name</a:t>
            </a:r>
          </a:p>
          <a:p>
            <a:pPr lvl="0"/>
            <a:r>
              <a:rPr lang="en-US"/>
              <a:t>Presented by: Presenter 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460A2-24F3-44FF-B1EF-B7981AC4D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9660" y="6196184"/>
            <a:ext cx="2452777" cy="3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hot Seque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2A01F-1A64-4855-B088-D7E32D627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0527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17E090B-2EF9-4A79-BB09-DE39A391E1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405269"/>
            <a:ext cx="6096000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040CAA3C-A9B6-4619-9CE7-991C48DFC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7A2121-7734-4004-A3D8-AC035E32E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914" y="6537953"/>
            <a:ext cx="1315202" cy="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5">
            <a:extLst>
              <a:ext uri="{FF2B5EF4-FFF2-40B4-BE49-F238E27FC236}">
                <a16:creationId xmlns:a16="http://schemas.microsoft.com/office/drawing/2014/main" id="{040CAA3C-A9B6-4619-9CE7-991C48DFC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ABF1A8-AE8B-4799-BEB3-F61CC0EF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8914" y="6537953"/>
            <a:ext cx="1315202" cy="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6CB09-B1E4-488C-8A1E-AA676FDF2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6878"/>
            <a:ext cx="8714362" cy="7243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ALL CAPS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4F8B6-CB25-4A08-B7CD-36D0D9453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38325"/>
            <a:ext cx="8296072" cy="656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Sentence Case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2A6F99-5C1D-4559-9F92-F9D525A15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363397"/>
            <a:ext cx="5951706" cy="1322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Date: xx/xx/</a:t>
            </a:r>
            <a:r>
              <a:rPr lang="en-US" err="1"/>
              <a:t>xxxx</a:t>
            </a:r>
            <a:endParaRPr lang="en-US"/>
          </a:p>
          <a:p>
            <a:pPr lvl="0"/>
            <a:r>
              <a:rPr lang="en-US"/>
              <a:t>Presented to: Client Name</a:t>
            </a:r>
          </a:p>
          <a:p>
            <a:pPr lvl="0"/>
            <a:r>
              <a:rPr lang="en-US"/>
              <a:t>Presented by: Presenter 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460A2-24F3-44FF-B1EF-B7981AC4D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6076" y="6217511"/>
            <a:ext cx="2452777" cy="375796"/>
          </a:xfrm>
          <a:prstGeom prst="rect">
            <a:avLst/>
          </a:prstGeom>
        </p:spPr>
      </p:pic>
      <p:pic>
        <p:nvPicPr>
          <p:cNvPr id="1026" name="Picture 2" descr="Image result for logo placeholder">
            <a:extLst>
              <a:ext uri="{FF2B5EF4-FFF2-40B4-BE49-F238E27FC236}">
                <a16:creationId xmlns:a16="http://schemas.microsoft.com/office/drawing/2014/main" id="{C4823F96-4DD4-4A2F-80FD-CC20DDDAF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7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FA146702-20C8-4ACA-A60A-4EC52DC13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915" y="3122916"/>
            <a:ext cx="5805085" cy="466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Transition Slide No Icon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1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B4A63-3A43-46A4-9001-8493AA86D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B314AA0-A069-4D58-9E52-97BDC7BB9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D65380-9AB3-4A6C-9D22-F479050264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8016" y="4334042"/>
            <a:ext cx="3257834" cy="2790879"/>
          </a:xfrm>
          <a:prstGeom prst="rect">
            <a:avLst/>
          </a:prstGeom>
        </p:spPr>
      </p:pic>
      <p:pic>
        <p:nvPicPr>
          <p:cNvPr id="8" name="Picture 2" descr="Image result for logo placeholder">
            <a:extLst>
              <a:ext uri="{FF2B5EF4-FFF2-40B4-BE49-F238E27FC236}">
                <a16:creationId xmlns:a16="http://schemas.microsoft.com/office/drawing/2014/main" id="{F79F6FF9-7303-4129-A471-4D42221DC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2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42033-301E-4281-8D90-A0ACA0CFE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61C8B9C-4914-4CD8-800F-29EFA036E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75DD34-1547-4AB7-B030-4A5CA5F427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115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B6B5E02-9ADE-4239-ADE8-7761B7EBF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030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A0D81B-2A50-4AB5-87A9-CE0FA52700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5946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A8EEC6-976C-4642-A79B-18B32E9C5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8016" y="4334042"/>
            <a:ext cx="3257834" cy="27908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53AC2D-A824-4041-9F47-C93FC72A2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pic>
        <p:nvPicPr>
          <p:cNvPr id="18" name="Picture 2" descr="Image result for logo placeholder">
            <a:extLst>
              <a:ext uri="{FF2B5EF4-FFF2-40B4-BE49-F238E27FC236}">
                <a16:creationId xmlns:a16="http://schemas.microsoft.com/office/drawing/2014/main" id="{8CDAC7B8-D7A1-4B56-B47B-FE4F93039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3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B314AA0-A069-4D58-9E52-97BDC7BB9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B8723C-D5B7-483A-BB19-D0BABF294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pic>
        <p:nvPicPr>
          <p:cNvPr id="10" name="Picture 2" descr="Image result for logo placeholder">
            <a:extLst>
              <a:ext uri="{FF2B5EF4-FFF2-40B4-BE49-F238E27FC236}">
                <a16:creationId xmlns:a16="http://schemas.microsoft.com/office/drawing/2014/main" id="{41E506BF-2A40-444A-9C9E-02DB91821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5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*only use to accomodate p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3790073-5F4B-4201-A9C3-4C781F022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4DC14C89-2F6A-40E9-B0F1-1B87D3448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1A7A6B-510C-4686-85B9-17F2E5BDC5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pic>
        <p:nvPicPr>
          <p:cNvPr id="8" name="Picture 2" descr="Image result for logo placeholder">
            <a:extLst>
              <a:ext uri="{FF2B5EF4-FFF2-40B4-BE49-F238E27FC236}">
                <a16:creationId xmlns:a16="http://schemas.microsoft.com/office/drawing/2014/main" id="{C4D51CA8-1D31-469C-A74D-94983E770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1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Screen Shot 1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5571226" cy="12644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C5FC7-4877-45F8-8BE7-959E9A214F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5857" y="0"/>
            <a:ext cx="544614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4DDD85F-5546-4D58-A65C-86C9E6282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258106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152A20-0705-4D73-AFEC-6270F40778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0305" y="6415757"/>
            <a:ext cx="1315202" cy="201506"/>
          </a:xfrm>
          <a:prstGeom prst="rect">
            <a:avLst/>
          </a:prstGeom>
        </p:spPr>
      </p:pic>
      <p:pic>
        <p:nvPicPr>
          <p:cNvPr id="13" name="Picture 2" descr="Image result for logo placeholder">
            <a:extLst>
              <a:ext uri="{FF2B5EF4-FFF2-40B4-BE49-F238E27FC236}">
                <a16:creationId xmlns:a16="http://schemas.microsoft.com/office/drawing/2014/main" id="{7FC6879A-C9D4-4C34-9B57-B7F2D710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1" y="6206392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24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Screen Shot 2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A35C34A-075B-46C9-9E53-5B1D0EBE2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969" y="0"/>
            <a:ext cx="399737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A39E8CD-A763-4F39-9F54-A1FCF9C339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4626" y="0"/>
            <a:ext cx="399737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17623E7-BB86-4923-B5A1-56062F897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8381" y="2079139"/>
            <a:ext cx="3725174" cy="44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75C8C2AC-0E32-4E67-986B-DE926A62C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476" y="409108"/>
            <a:ext cx="3725174" cy="12471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867F2B-9206-4213-9E96-44E8AF53D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313" y="6469915"/>
            <a:ext cx="1315202" cy="201506"/>
          </a:xfrm>
          <a:prstGeom prst="rect">
            <a:avLst/>
          </a:prstGeom>
        </p:spPr>
      </p:pic>
      <p:pic>
        <p:nvPicPr>
          <p:cNvPr id="12" name="Picture 2" descr="Image result for logo placeholder">
            <a:extLst>
              <a:ext uri="{FF2B5EF4-FFF2-40B4-BE49-F238E27FC236}">
                <a16:creationId xmlns:a16="http://schemas.microsoft.com/office/drawing/2014/main" id="{7BA81414-8951-4A3E-80AC-FE326146B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39" y="6199044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A146702-20C8-4ACA-A60A-4EC52DC13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915" y="3122916"/>
            <a:ext cx="5805085" cy="466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Transition Slide No Icon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h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B4A63-3A43-46A4-9001-8493AA86D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80" y="6537953"/>
            <a:ext cx="1315202" cy="201506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88" y="1442379"/>
            <a:ext cx="5068824" cy="578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98BDB-A3A6-42BA-B2A5-2FB21787D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558" y="3918031"/>
            <a:ext cx="5398884" cy="20987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2A01F-1A64-4855-B088-D7E32D627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17E090B-2EF9-4A79-BB09-DE39A391E1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hot Seque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2A01F-1A64-4855-B088-D7E32D627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0527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17E090B-2EF9-4A79-BB09-DE39A391E1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405269"/>
            <a:ext cx="6096000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040CAA3C-A9B6-4619-9CE7-991C48DFC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7A77FC-4B9A-47B9-AAF9-1C6266421A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pic>
        <p:nvPicPr>
          <p:cNvPr id="12" name="Picture 2" descr="Image result for logo placeholder">
            <a:extLst>
              <a:ext uri="{FF2B5EF4-FFF2-40B4-BE49-F238E27FC236}">
                <a16:creationId xmlns:a16="http://schemas.microsoft.com/office/drawing/2014/main" id="{31916CC1-0983-4D03-A74A-C9AC4CF26A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5">
            <a:extLst>
              <a:ext uri="{FF2B5EF4-FFF2-40B4-BE49-F238E27FC236}">
                <a16:creationId xmlns:a16="http://schemas.microsoft.com/office/drawing/2014/main" id="{040CAA3C-A9B6-4619-9CE7-991C48DFC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464B01-0370-438B-98B5-058B2832A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8250" y="6348140"/>
            <a:ext cx="1315202" cy="201506"/>
          </a:xfrm>
          <a:prstGeom prst="rect">
            <a:avLst/>
          </a:prstGeom>
        </p:spPr>
      </p:pic>
      <p:pic>
        <p:nvPicPr>
          <p:cNvPr id="5" name="Picture 2" descr="Image result for logo placeholder">
            <a:extLst>
              <a:ext uri="{FF2B5EF4-FFF2-40B4-BE49-F238E27FC236}">
                <a16:creationId xmlns:a16="http://schemas.microsoft.com/office/drawing/2014/main" id="{D83D0D93-0798-466D-A718-6B80DA283D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6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4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B4A63-3A43-46A4-9001-8493AA86D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914" y="6348140"/>
            <a:ext cx="1315202" cy="201506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B314AA0-A069-4D58-9E52-97BDC7BB9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D65380-9AB3-4A6C-9D22-F479050264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8016" y="4334042"/>
            <a:ext cx="3257834" cy="27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42033-301E-4281-8D90-A0ACA0CFE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61C8B9C-4914-4CD8-800F-29EFA036E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75DD34-1547-4AB7-B030-4A5CA5F427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115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B6B5E02-9ADE-4239-ADE8-7761B7EBF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030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A0D81B-2A50-4AB5-87A9-CE0FA52700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5946" y="2749425"/>
            <a:ext cx="2204296" cy="217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  <a:p>
            <a:pPr lvl="0"/>
            <a:r>
              <a:rPr lang="en-US"/>
              <a:t>Bullet 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2175879-B780-4AFF-A435-66BB8B232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914" y="6537953"/>
            <a:ext cx="1315202" cy="20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A8EEC6-976C-4642-A79B-18B32E9C59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8016" y="4334042"/>
            <a:ext cx="3257834" cy="27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B314AA0-A069-4D58-9E52-97BDC7BB9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992BD-748A-4253-97A1-932BF6B4C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914" y="6537953"/>
            <a:ext cx="1315202" cy="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*only use to accomodate p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3790073-5F4B-4201-A9C3-4C781F022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36687"/>
            <a:ext cx="10515600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4DC14C89-2F6A-40E9-B0F1-1B87D3448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10515600" cy="6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4BDD0B1-3CF7-4AF0-A04A-C00DFA4E8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914" y="6537953"/>
            <a:ext cx="1315202" cy="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Screen Shot 1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B4A63-3A43-46A4-9001-8493AA86D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80" y="6537953"/>
            <a:ext cx="1315202" cy="201506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107"/>
            <a:ext cx="5571226" cy="12644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C5FC7-4877-45F8-8BE7-959E9A214F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5857" y="0"/>
            <a:ext cx="544614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4DDD85F-5546-4D58-A65C-86C9E6282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258106"/>
            <a:ext cx="5398884" cy="3984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43272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Screen Shot 2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F829-9000-4A63-833D-DB74B727B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A35C34A-075B-46C9-9E53-5B1D0EBE2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969" y="0"/>
            <a:ext cx="399737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A39E8CD-A763-4F39-9F54-A1FCF9C339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4626" y="0"/>
            <a:ext cx="399737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17623E7-BB86-4923-B5A1-56062F897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8381" y="2079139"/>
            <a:ext cx="3725174" cy="4458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75C8C2AC-0E32-4E67-986B-DE926A62C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476" y="409108"/>
            <a:ext cx="3725174" cy="12471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154925-5259-4759-8A24-3B1A673AB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8399" y="6537953"/>
            <a:ext cx="1315202" cy="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h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5BA96-9B13-4E93-A023-A510DD728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537953"/>
            <a:ext cx="1210999" cy="2414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B4A63-3A43-46A4-9001-8493AA86D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80" y="6537953"/>
            <a:ext cx="1315202" cy="201506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37F87745-2FD4-4E6D-9DD9-F4B919EB2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88" y="1442379"/>
            <a:ext cx="5068824" cy="578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 slide 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98BDB-A3A6-42BA-B2A5-2FB21787D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558" y="3918031"/>
            <a:ext cx="5398884" cy="20987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buClr>
                <a:schemeClr val="accent5"/>
              </a:buClr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2A01F-1A64-4855-B088-D7E32D627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17E090B-2EF9-4A79-BB09-DE39A391E1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B25C9D-9E05-4415-8FA0-914FC102A6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2" y="6252138"/>
            <a:ext cx="1830967" cy="36512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E8703B0-562F-494C-8740-03988A4A1EA0}"/>
              </a:ext>
            </a:extLst>
          </p:cNvPr>
          <p:cNvSpPr txBox="1">
            <a:spLocks/>
          </p:cNvSpPr>
          <p:nvPr userDrawn="1"/>
        </p:nvSpPr>
        <p:spPr>
          <a:xfrm>
            <a:off x="838200" y="1016878"/>
            <a:ext cx="8714362" cy="724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PRESENTATION TITLE ALL CAPS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0659DB-B81F-4AB1-9194-BACC392978D6}"/>
              </a:ext>
            </a:extLst>
          </p:cNvPr>
          <p:cNvSpPr txBox="1">
            <a:spLocks/>
          </p:cNvSpPr>
          <p:nvPr userDrawn="1"/>
        </p:nvSpPr>
        <p:spPr>
          <a:xfrm>
            <a:off x="838200" y="1838325"/>
            <a:ext cx="8296072" cy="656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Sentence Case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548BAE-7D25-4ED8-82AF-3B4F104700BE}"/>
              </a:ext>
            </a:extLst>
          </p:cNvPr>
          <p:cNvSpPr txBox="1">
            <a:spLocks/>
          </p:cNvSpPr>
          <p:nvPr userDrawn="1"/>
        </p:nvSpPr>
        <p:spPr>
          <a:xfrm>
            <a:off x="838200" y="4363397"/>
            <a:ext cx="5951706" cy="1322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Date: xx/xx/xxxx</a:t>
            </a:r>
          </a:p>
          <a:p>
            <a:r>
              <a:rPr lang="en-US"/>
              <a:t>Presented to: Client Name</a:t>
            </a:r>
          </a:p>
          <a:p>
            <a:r>
              <a:rPr lang="en-US"/>
              <a:t>Presented by: Presenter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3B287-E417-4BCA-88D3-DBB0FE6B1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8799" y="6252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3C46-7116-4A64-B688-C5372D33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7" r:id="rId4"/>
    <p:sldLayoutId id="2147483669" r:id="rId5"/>
    <p:sldLayoutId id="2147483664" r:id="rId6"/>
    <p:sldLayoutId id="2147483670" r:id="rId7"/>
    <p:sldLayoutId id="2147483675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A9A6D2F-7E80-435D-870A-8ACF337E9B9D}"/>
              </a:ext>
            </a:extLst>
          </p:cNvPr>
          <p:cNvSpPr txBox="1">
            <a:spLocks/>
          </p:cNvSpPr>
          <p:nvPr userDrawn="1"/>
        </p:nvSpPr>
        <p:spPr>
          <a:xfrm>
            <a:off x="838200" y="1016878"/>
            <a:ext cx="8714362" cy="724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PRESENTATION TITLE ALL CAPS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EA8E781-1463-40C8-BC8B-E48F9481A09C}"/>
              </a:ext>
            </a:extLst>
          </p:cNvPr>
          <p:cNvSpPr txBox="1">
            <a:spLocks/>
          </p:cNvSpPr>
          <p:nvPr userDrawn="1"/>
        </p:nvSpPr>
        <p:spPr>
          <a:xfrm>
            <a:off x="838200" y="1838325"/>
            <a:ext cx="8296072" cy="656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Sentence Case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FE99F6-01A3-49F4-8E49-B74F185D972C}"/>
              </a:ext>
            </a:extLst>
          </p:cNvPr>
          <p:cNvSpPr txBox="1">
            <a:spLocks/>
          </p:cNvSpPr>
          <p:nvPr userDrawn="1"/>
        </p:nvSpPr>
        <p:spPr>
          <a:xfrm>
            <a:off x="838200" y="4363397"/>
            <a:ext cx="5951706" cy="1322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Date: xx/xx/xxxx</a:t>
            </a:r>
          </a:p>
          <a:p>
            <a:r>
              <a:rPr lang="en-US"/>
              <a:t>Presented to: Client Name</a:t>
            </a:r>
          </a:p>
          <a:p>
            <a:r>
              <a:rPr lang="en-US"/>
              <a:t>Presented by: Presenter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B3FF72B-134B-46C8-871A-EC51C16AE1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16076" y="6217511"/>
            <a:ext cx="2452777" cy="375796"/>
          </a:xfrm>
          <a:prstGeom prst="rect">
            <a:avLst/>
          </a:prstGeom>
        </p:spPr>
      </p:pic>
      <p:pic>
        <p:nvPicPr>
          <p:cNvPr id="12" name="Picture 2" descr="Image result for logo placeholder">
            <a:extLst>
              <a:ext uri="{FF2B5EF4-FFF2-40B4-BE49-F238E27FC236}">
                <a16:creationId xmlns:a16="http://schemas.microsoft.com/office/drawing/2014/main" id="{5E8CF1CF-3EAB-4EB2-8AD0-7FBE236670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76" y="6077269"/>
            <a:ext cx="1181304" cy="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ci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isci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sci.org/Portals/0/Applicants/Applicant%20Services/GISCI_PROCEDURES_MANUAL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ci.org/Portals/0/PDF's/REVISED%20BP%20-%20Official%20-%20July%202019.pdf" TargetMode="External"/><Relationship Id="rId2" Type="http://schemas.openxmlformats.org/officeDocument/2006/relationships/hyperlink" Target="https://www.gisci.org/Portals/0/PDF's/February2021_ExamCandidateManual.pdf?ver=cjvlFz2lSrwC5HD23vV2aw%3d%3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67C547-982F-4B3D-ABB4-B245880B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878"/>
            <a:ext cx="8714362" cy="1108136"/>
          </a:xfrm>
        </p:spPr>
        <p:txBody>
          <a:bodyPr>
            <a:normAutofit/>
          </a:bodyPr>
          <a:lstStyle/>
          <a:p>
            <a:r>
              <a:rPr lang="en-US" dirty="0"/>
              <a:t>GISCI’s GISP Certification – Part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54B0B2-57B5-43B1-8705-7E783581F6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08026"/>
            <a:ext cx="8296072" cy="1855371"/>
          </a:xfrm>
        </p:spPr>
        <p:txBody>
          <a:bodyPr>
            <a:normAutofit/>
          </a:bodyPr>
          <a:lstStyle/>
          <a:p>
            <a:r>
              <a:rPr lang="en-US" sz="3200" dirty="0"/>
              <a:t>An Overview of the Application, Portfolio, and Exam Processes</a:t>
            </a:r>
          </a:p>
          <a:p>
            <a:endParaRPr lang="en-US" dirty="0"/>
          </a:p>
          <a:p>
            <a:r>
              <a:rPr lang="en-US" sz="1600" dirty="0"/>
              <a:t>Presented by: Shannon Doyle, GISP, PMP, PhD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EFA67B-5828-4EA5-A5A9-F805CFCA5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27, 2022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BAB6E70-DC02-4C38-9576-64AC911B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72" y="3967349"/>
            <a:ext cx="26384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 to Part 2 – Exam Study Guide &amp; Tips and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0193F-14B8-4650-B7CD-9FEF2938089B}"/>
              </a:ext>
            </a:extLst>
          </p:cNvPr>
          <p:cNvSpPr txBox="1"/>
          <p:nvPr/>
        </p:nvSpPr>
        <p:spPr>
          <a:xfrm>
            <a:off x="4339968" y="1399253"/>
            <a:ext cx="75690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 2 May 4, 2022 for detailed exam tips and tricks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exam blueprint as your guiding document for Google searches and textbook studying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Look at the unofficial study guide and materials on the GISCI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Reddit has a lot of information and tips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 the online practice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Keep in mind that the exam is geared to people with a minimum of 4 years of experience as well as geospatial-related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 is core technical knowledge but NOT software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Biggest tip – you WILL need to study! Most people who pass put in at least 20-30 hours or more of study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10" descr="Study Tips for Teens to help them Pass their Drivers Test - Varsity Driving">
            <a:extLst>
              <a:ext uri="{FF2B5EF4-FFF2-40B4-BE49-F238E27FC236}">
                <a16:creationId xmlns:a16="http://schemas.microsoft.com/office/drawing/2014/main" id="{5CA01927-1FE0-496B-9E89-790FB13B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" y="2127064"/>
            <a:ext cx="3302124" cy="220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6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11315-BB17-4590-A6F7-1FDD237EDE1E}"/>
              </a:ext>
            </a:extLst>
          </p:cNvPr>
          <p:cNvSpPr txBox="1"/>
          <p:nvPr/>
        </p:nvSpPr>
        <p:spPr>
          <a:xfrm>
            <a:off x="961994" y="1978071"/>
            <a:ext cx="5370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 you for attending!</a:t>
            </a:r>
          </a:p>
          <a:p>
            <a:endParaRPr lang="en-US" sz="2400" dirty="0"/>
          </a:p>
          <a:p>
            <a:r>
              <a:rPr lang="en-US" sz="2400" dirty="0"/>
              <a:t>Email: SDoyle@jmttg.com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36094E05-D1E9-41FB-86D9-5BA8F0A0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71" y="1880970"/>
            <a:ext cx="3096057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5859F-AF46-4D07-B8F8-0CA2D43B1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21" y="1206803"/>
            <a:ext cx="5611582" cy="5424652"/>
          </a:xfrm>
        </p:spPr>
        <p:txBody>
          <a:bodyPr>
            <a:normAutofit/>
          </a:bodyPr>
          <a:lstStyle/>
          <a:p>
            <a:r>
              <a:rPr lang="en-US" sz="2400" dirty="0"/>
              <a:t>What is the GISP Certification?</a:t>
            </a:r>
          </a:p>
          <a:p>
            <a:r>
              <a:rPr lang="en-US" sz="2400" dirty="0"/>
              <a:t>GISP Application and Minimum Requirements</a:t>
            </a:r>
          </a:p>
          <a:p>
            <a:r>
              <a:rPr lang="en-US" sz="2400" dirty="0"/>
              <a:t>Portfolio Requirements</a:t>
            </a:r>
          </a:p>
          <a:p>
            <a:r>
              <a:rPr lang="en-US" sz="2400" dirty="0"/>
              <a:t>GISP Core Technical Exam</a:t>
            </a:r>
          </a:p>
          <a:p>
            <a:r>
              <a:rPr lang="en-US" sz="2400" dirty="0"/>
              <a:t>GISP Exam Knowledge Areas</a:t>
            </a:r>
          </a:p>
          <a:p>
            <a:r>
              <a:rPr lang="en-US" sz="2400" dirty="0"/>
              <a:t>Certification Renewal</a:t>
            </a:r>
          </a:p>
          <a:p>
            <a:r>
              <a:rPr lang="en-US" sz="2400" dirty="0"/>
              <a:t>Benefits of Certification</a:t>
            </a:r>
          </a:p>
          <a:p>
            <a:r>
              <a:rPr lang="en-US" sz="2400" dirty="0"/>
              <a:t>Intro to Part 2 – Exam Study Guide and Tips and Tricks</a:t>
            </a:r>
          </a:p>
          <a:p>
            <a:r>
              <a:rPr lang="en-US" sz="2400" dirty="0"/>
              <a:t>Questions/Discussion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5" y="594636"/>
            <a:ext cx="10515600" cy="61216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GISCI Announces New Exam; Exam Signup Nears">
            <a:extLst>
              <a:ext uri="{FF2B5EF4-FFF2-40B4-BE49-F238E27FC236}">
                <a16:creationId xmlns:a16="http://schemas.microsoft.com/office/drawing/2014/main" id="{F18BF187-8944-40FA-BFBE-69C99EAD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91" y="1965525"/>
            <a:ext cx="2956515" cy="292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2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70083" y="3762589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3</a:t>
            </a:fld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DB373C9-1DA0-40F4-9FC3-F9D9CCB11B58}"/>
              </a:ext>
            </a:extLst>
          </p:cNvPr>
          <p:cNvSpPr txBox="1">
            <a:spLocks/>
          </p:cNvSpPr>
          <p:nvPr/>
        </p:nvSpPr>
        <p:spPr>
          <a:xfrm>
            <a:off x="9401350" y="6252138"/>
            <a:ext cx="268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8C3C46-7116-4A64-B688-C5372D33B4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2" descr="https://www.gisci.org/portals/0/Images/img-homepage-stats-2.jpg">
            <a:extLst>
              <a:ext uri="{FF2B5EF4-FFF2-40B4-BE49-F238E27FC236}">
                <a16:creationId xmlns:a16="http://schemas.microsoft.com/office/drawing/2014/main" id="{D67EDEED-B0C7-4F39-B11A-240FF1DC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1" y="1931194"/>
            <a:ext cx="5132428" cy="299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BC7A48-E78B-4983-961C-74431C02C877}"/>
              </a:ext>
            </a:extLst>
          </p:cNvPr>
          <p:cNvSpPr txBox="1"/>
          <p:nvPr/>
        </p:nvSpPr>
        <p:spPr>
          <a:xfrm>
            <a:off x="5622638" y="845132"/>
            <a:ext cx="646440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GISP</a:t>
            </a:r>
            <a:r>
              <a:rPr lang="en-US" sz="2000" dirty="0"/>
              <a:t> – Geographic Information Systems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Professional geospatial certification through the GISCI – Geographic Information Systems Certification Institute (</a:t>
            </a:r>
            <a:r>
              <a:rPr lang="en-US" sz="2000" dirty="0">
                <a:hlinkClick r:id="rId3"/>
              </a:rPr>
              <a:t>www.gisci.org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Portfolio (minimum 4 years of experience) and passing exam score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 is based on core technical knowledge of geospatial professionals (not software specific)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than 10k GISPs in US and world on the GISP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GISP</a:t>
            </a:r>
            <a:r>
              <a:rPr lang="en-US" sz="2000" dirty="0"/>
              <a:t> has met the minimum standards for educational achievement, professional experience, and contributions to </a:t>
            </a:r>
            <a:r>
              <a:rPr lang="en-US" sz="2000"/>
              <a:t>the profession </a:t>
            </a:r>
            <a:r>
              <a:rPr lang="en-US" sz="2000" dirty="0"/>
              <a:t>and has passed a core technical knowledge exam.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GISP</a:t>
            </a:r>
            <a:r>
              <a:rPr lang="en-US" sz="2000" dirty="0"/>
              <a:t> must abide by higher guidelines for ethical behavior.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53AB04-6CB9-44CA-97D4-5D3AE38D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349158"/>
            <a:ext cx="11217787" cy="612167"/>
          </a:xfrm>
        </p:spPr>
        <p:txBody>
          <a:bodyPr>
            <a:normAutofit/>
          </a:bodyPr>
          <a:lstStyle/>
          <a:p>
            <a:r>
              <a:rPr lang="en-US" dirty="0"/>
              <a:t>What is the GISP Certification?</a:t>
            </a:r>
          </a:p>
        </p:txBody>
      </p:sp>
    </p:spTree>
    <p:extLst>
      <p:ext uri="{BB962C8B-B14F-4D97-AF65-F5344CB8AC3E}">
        <p14:creationId xmlns:p14="http://schemas.microsoft.com/office/powerpoint/2010/main" val="18754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GISP Application and Minimum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70083" y="3762589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72AA3-F46D-4B39-8FA5-C66B6FE0CFCE}"/>
              </a:ext>
            </a:extLst>
          </p:cNvPr>
          <p:cNvSpPr txBox="1"/>
          <p:nvPr/>
        </p:nvSpPr>
        <p:spPr>
          <a:xfrm>
            <a:off x="825856" y="1070911"/>
            <a:ext cx="10823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Register at any time on the GISCI website (</a:t>
            </a:r>
            <a:r>
              <a:rPr lang="en-US" sz="2000" dirty="0">
                <a:hlinkClick r:id="rId2"/>
              </a:rPr>
              <a:t>www.gisci.org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 and Portfolio process are completed online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4 years of equivalent full-time geospatial experience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Meet the Portfolio Requirements (minimum point requirements in Education, Experience, and Contributions)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Show a knowledge of GIS across a broad area by passing the GISCI Geospatial Core Technical Knowledge Exam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(Next exam window: June 4-11, 2022)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Complete all requirements within 6 years from date of Portfolio approval or passing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https://www.gisci.org/portals/0/Images/GISCI-process-diagram-web.png">
            <a:extLst>
              <a:ext uri="{FF2B5EF4-FFF2-40B4-BE49-F238E27FC236}">
                <a16:creationId xmlns:a16="http://schemas.microsoft.com/office/drawing/2014/main" id="{D82BD378-9CD6-4686-8539-12663F01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0467"/>
            <a:ext cx="11097742" cy="27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6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EF771-EE2C-4A8E-85EC-9418C0F57AF8}"/>
              </a:ext>
            </a:extLst>
          </p:cNvPr>
          <p:cNvSpPr/>
          <p:nvPr/>
        </p:nvSpPr>
        <p:spPr>
          <a:xfrm>
            <a:off x="886691" y="941795"/>
            <a:ext cx="10418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Step-by-step guide for completing the portfolio is located on the GISCI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Minimum total points for the initial application is 150, with minimums of the three categories being: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Education	30 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Experience	60 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Contributions	8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the minimums in all three categories are achieved, the applicant must then specify 52 extra points in any of the 3 achievement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Documentation required for most Education and Contribution points. Supervisor letter required for Experience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Required to sign Ethics Code of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Portfolio Review fee $100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Procedure Manual: </a:t>
            </a:r>
            <a:r>
              <a:rPr lang="en-US" sz="2000" dirty="0">
                <a:hlinkClick r:id="rId2"/>
              </a:rPr>
              <a:t>https://www.gisci.org/Portals/0/Applicants/Applicant%20Services/GISCI_PROCEDURES_MANUAL.pdf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of Manual and examples of portfolio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2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GISP Core Technical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FE471-C025-4407-8335-3886FB6346EA}"/>
              </a:ext>
            </a:extLst>
          </p:cNvPr>
          <p:cNvSpPr/>
          <p:nvPr/>
        </p:nvSpPr>
        <p:spPr>
          <a:xfrm>
            <a:off x="838200" y="1074509"/>
            <a:ext cx="10418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 Development Committee established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GISP implemented Core Technical Knowledge Exam implemented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 can be taken even before minimum experience and education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Offered twice per year (June and December) at independent testing facilities located 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 fee required $250, register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Minimum pass score is reviewed each year by standard setting committee – current cut score is 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Pass rates have reached and average of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4-hour exam with 100 scored questions and 70-80 unscored (pretest items that could become permanent testing items)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choice and multiple response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Required to sign 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Practice Exam available on GISCI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10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GISP Exam Knowledge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0E730-1974-4E1D-B9BD-7E7EDB3C3E66}"/>
              </a:ext>
            </a:extLst>
          </p:cNvPr>
          <p:cNvSpPr txBox="1"/>
          <p:nvPr/>
        </p:nvSpPr>
        <p:spPr>
          <a:xfrm>
            <a:off x="601075" y="914226"/>
            <a:ext cx="108748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Conceptual Foundations (10%)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Geospatial Data Fundamentals (15%)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Cartography &amp; Visualization (10%)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Data Acquisition (11%)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Data Manipulation (11%)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Analytical Methods (11%)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Database Design &amp; Management (10%)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Application Development (7%)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Systems Design &amp; Management (7%)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Professional Practice (8%)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 Candidate Manual: </a:t>
            </a:r>
            <a:r>
              <a:rPr lang="en-US" dirty="0">
                <a:hlinkClick r:id="rId2"/>
              </a:rPr>
              <a:t>https://www.gisci.org/Portals/0/PDF's/February2021_ExamCandidateManual.pdf?ver=cjvlFz2lSrwC5HD23vV2aw%3d%3d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Full Exam Blueprint: </a:t>
            </a:r>
            <a:r>
              <a:rPr lang="en-US" dirty="0">
                <a:hlinkClick r:id="rId3"/>
              </a:rPr>
              <a:t>https://www.gisci.org/Portals/0/PDF's/REVISED%20BP%20-%20Official%20-%20July%202019.pdf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4" descr="GISP exam in a nutshell : gis">
            <a:extLst>
              <a:ext uri="{FF2B5EF4-FFF2-40B4-BE49-F238E27FC236}">
                <a16:creationId xmlns:a16="http://schemas.microsoft.com/office/drawing/2014/main" id="{A3BFF8A9-AB90-4729-995B-40D1FD7E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02" y="1526393"/>
            <a:ext cx="2686623" cy="234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6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Renewal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6C7C-860F-4F98-B82F-4FFD3F206BCF}"/>
              </a:ext>
            </a:extLst>
          </p:cNvPr>
          <p:cNvSpPr txBox="1"/>
          <p:nvPr/>
        </p:nvSpPr>
        <p:spPr>
          <a:xfrm>
            <a:off x="838199" y="1397674"/>
            <a:ext cx="11144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GISP renewal/recertification is every three years, renewal fee applies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Must submit recertification online and provide point updates (education, experience and/or contributions)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Documentation generally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One-year grace period to submit recertification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paper certificate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040B8E-582E-40E0-9C6B-B52B684BC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40412"/>
              </p:ext>
            </p:extLst>
          </p:nvPr>
        </p:nvGraphicFramePr>
        <p:xfrm>
          <a:off x="838200" y="3522784"/>
          <a:ext cx="11144356" cy="2225005"/>
        </p:xfrm>
        <a:graphic>
          <a:graphicData uri="http://schemas.openxmlformats.org/drawingml/2006/table">
            <a:tbl>
              <a:tblPr/>
              <a:tblGrid>
                <a:gridCol w="5572178">
                  <a:extLst>
                    <a:ext uri="{9D8B030D-6E8A-4147-A177-3AD203B41FA5}">
                      <a16:colId xmlns:a16="http://schemas.microsoft.com/office/drawing/2014/main" val="2813610699"/>
                    </a:ext>
                  </a:extLst>
                </a:gridCol>
                <a:gridCol w="5572178">
                  <a:extLst>
                    <a:ext uri="{9D8B030D-6E8A-4147-A177-3AD203B41FA5}">
                      <a16:colId xmlns:a16="http://schemas.microsoft.com/office/drawing/2014/main" val="3706178745"/>
                    </a:ext>
                  </a:extLst>
                </a:gridCol>
              </a:tblGrid>
              <a:tr h="445001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  <a:latin typeface="inherit"/>
                        </a:rPr>
                        <a:t>Educational (courses/conferences)</a:t>
                      </a:r>
                      <a:endParaRPr lang="en-US" sz="130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latin typeface="Lato"/>
                        </a:rPr>
                        <a:t>6 points minimum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7374"/>
                  </a:ext>
                </a:extLst>
              </a:tr>
              <a:tr h="44500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  <a:latin typeface="inherit"/>
                        </a:rPr>
                        <a:t>Contributions to the Profession</a:t>
                      </a:r>
                      <a:endParaRPr lang="en-US" sz="1300" dirty="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latin typeface="Lato"/>
                        </a:rPr>
                        <a:t>6 points minimum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96328"/>
                  </a:ext>
                </a:extLst>
              </a:tr>
              <a:tr h="44500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  <a:latin typeface="inherit"/>
                        </a:rPr>
                        <a:t>Work Experience</a:t>
                      </a:r>
                      <a:endParaRPr lang="en-US" sz="1300" dirty="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latin typeface="Lato"/>
                        </a:rPr>
                        <a:t>No minimum requirement, up to 12 points optional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12841"/>
                  </a:ext>
                </a:extLst>
              </a:tr>
              <a:tr h="445001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  <a:latin typeface="inherit"/>
                        </a:rPr>
                        <a:t>Additional points in any category</a:t>
                      </a:r>
                      <a:endParaRPr lang="en-US" sz="130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latin typeface="Lato"/>
                        </a:rPr>
                        <a:t>12 points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73064"/>
                  </a:ext>
                </a:extLst>
              </a:tr>
              <a:tr h="44500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  <a:latin typeface="inherit"/>
                        </a:rPr>
                        <a:t>TOTAL</a:t>
                      </a:r>
                      <a:endParaRPr lang="en-US" sz="1300" dirty="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  <a:latin typeface="inherit"/>
                        </a:rPr>
                        <a:t>24 points</a:t>
                      </a:r>
                      <a:endParaRPr lang="en-US" sz="1300" dirty="0">
                        <a:effectLst/>
                        <a:latin typeface="Lat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1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A915-32CE-41D6-B379-F0481A3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GISP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67107-FDD3-4D21-988F-C6153345B2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9725" y="6266330"/>
            <a:ext cx="2743200" cy="365125"/>
          </a:xfrm>
        </p:spPr>
        <p:txBody>
          <a:bodyPr/>
          <a:lstStyle/>
          <a:p>
            <a:fld id="{C18C3C46-7116-4A64-B688-C5372D33B4A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9CA0-695E-4E4B-AE79-AA6963B27FEF}"/>
              </a:ext>
            </a:extLst>
          </p:cNvPr>
          <p:cNvSpPr txBox="1"/>
          <p:nvPr/>
        </p:nvSpPr>
        <p:spPr>
          <a:xfrm>
            <a:off x="840187" y="1988028"/>
            <a:ext cx="6719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of just a few geospatial professional certifications (ASPRS, </a:t>
            </a:r>
            <a:r>
              <a:rPr lang="en-US" sz="2400" dirty="0" err="1"/>
              <a:t>Esri</a:t>
            </a:r>
            <a:r>
              <a:rPr lang="en-US" sz="2400" dirty="0"/>
              <a:t>, NGA)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Contract requirements,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 and personal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Resume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Certification exam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Certification committee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Network of fellow GISPs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else? Discuss…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Podcast: What You Need to Know about GISP Certification - Requirements,  Benefits and Study Tips">
            <a:extLst>
              <a:ext uri="{FF2B5EF4-FFF2-40B4-BE49-F238E27FC236}">
                <a16:creationId xmlns:a16="http://schemas.microsoft.com/office/drawing/2014/main" id="{140745BA-074D-4EFE-AF13-BC18F9C0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32768"/>
          <a:stretch/>
        </p:blipFill>
        <p:spPr bwMode="auto">
          <a:xfrm>
            <a:off x="7877907" y="1924523"/>
            <a:ext cx="3672310" cy="333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064D6-F786-483A-A162-CD9E827A2E5C}"/>
              </a:ext>
            </a:extLst>
          </p:cNvPr>
          <p:cNvSpPr txBox="1"/>
          <p:nvPr/>
        </p:nvSpPr>
        <p:spPr>
          <a:xfrm>
            <a:off x="7777526" y="5258354"/>
            <a:ext cx="3598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credit: https://www.directionsmag.com/article/8411</a:t>
            </a:r>
          </a:p>
        </p:txBody>
      </p:sp>
    </p:spTree>
    <p:extLst>
      <p:ext uri="{BB962C8B-B14F-4D97-AF65-F5344CB8AC3E}">
        <p14:creationId xmlns:p14="http://schemas.microsoft.com/office/powerpoint/2010/main" val="3006018993"/>
      </p:ext>
    </p:extLst>
  </p:cSld>
  <p:clrMapOvr>
    <a:masterClrMapping/>
  </p:clrMapOvr>
</p:sld>
</file>

<file path=ppt/theme/theme1.xml><?xml version="1.0" encoding="utf-8"?>
<a:theme xmlns:a="http://schemas.openxmlformats.org/drawingml/2006/main" name="JMT Technology Group Intro Slide">
  <a:themeElements>
    <a:clrScheme name="Custom 1">
      <a:dk1>
        <a:sysClr val="windowText" lastClr="000000"/>
      </a:dk1>
      <a:lt1>
        <a:sysClr val="window" lastClr="FFFFFF"/>
      </a:lt1>
      <a:dk2>
        <a:srgbClr val="012539"/>
      </a:dk2>
      <a:lt2>
        <a:srgbClr val="E7E6E6"/>
      </a:lt2>
      <a:accent1>
        <a:srgbClr val="012539"/>
      </a:accent1>
      <a:accent2>
        <a:srgbClr val="8AC53F"/>
      </a:accent2>
      <a:accent3>
        <a:srgbClr val="528F60"/>
      </a:accent3>
      <a:accent4>
        <a:srgbClr val="0A4060"/>
      </a:accent4>
      <a:accent5>
        <a:srgbClr val="006B71"/>
      </a:accent5>
      <a:accent6>
        <a:srgbClr val="70AD47"/>
      </a:accent6>
      <a:hlink>
        <a:srgbClr val="006B71"/>
      </a:hlink>
      <a:folHlink>
        <a:srgbClr val="8AC53F"/>
      </a:folHlink>
    </a:clrScheme>
    <a:fontScheme name="JMT 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 cap="rnd">
          <a:solidFill>
            <a:schemeClr val="accent5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T Technology Group/Client Presentation Intro Slide">
  <a:themeElements>
    <a:clrScheme name="Custom 1">
      <a:dk1>
        <a:sysClr val="windowText" lastClr="000000"/>
      </a:dk1>
      <a:lt1>
        <a:sysClr val="window" lastClr="FFFFFF"/>
      </a:lt1>
      <a:dk2>
        <a:srgbClr val="012539"/>
      </a:dk2>
      <a:lt2>
        <a:srgbClr val="E7E6E6"/>
      </a:lt2>
      <a:accent1>
        <a:srgbClr val="012539"/>
      </a:accent1>
      <a:accent2>
        <a:srgbClr val="8AC53F"/>
      </a:accent2>
      <a:accent3>
        <a:srgbClr val="528F60"/>
      </a:accent3>
      <a:accent4>
        <a:srgbClr val="0A4060"/>
      </a:accent4>
      <a:accent5>
        <a:srgbClr val="006B71"/>
      </a:accent5>
      <a:accent6>
        <a:srgbClr val="70AD47"/>
      </a:accent6>
      <a:hlink>
        <a:srgbClr val="006B71"/>
      </a:hlink>
      <a:folHlink>
        <a:srgbClr val="8AC53F"/>
      </a:folHlink>
    </a:clrScheme>
    <a:fontScheme name="JMT 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 cap="rnd">
          <a:solidFill>
            <a:schemeClr val="accent5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iverable xmlns="7cb1aa96-3077-4eb2-a1c8-86bc541acda8">false</Deliverable>
    <Discipline xmlns="7cb1aa96-3077-4eb2-a1c8-86bc541acda8" xsi:nil="true"/>
    <Phase xmlns="d6252450-1fc3-46e6-84b1-95d823c44625" xsi:nil="true"/>
    <ProjectNumber xmlns="7cb1aa96-3077-4eb2-a1c8-86bc541acda8">TG-MKTG-000</ProjectNumb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ports Docs" ma:contentTypeID="0x010100713CD2052944F349B7891FAD75272F600061DBAA5971BE8146821D950885E36B36" ma:contentTypeVersion="7" ma:contentTypeDescription="" ma:contentTypeScope="" ma:versionID="f1050a4d5430f06bd0ea11e0db58b04f">
  <xsd:schema xmlns:xsd="http://www.w3.org/2001/XMLSchema" xmlns:xs="http://www.w3.org/2001/XMLSchema" xmlns:p="http://schemas.microsoft.com/office/2006/metadata/properties" xmlns:ns2="7cb1aa96-3077-4eb2-a1c8-86bc541acda8" xmlns:ns3="d6252450-1fc3-46e6-84b1-95d823c44625" targetNamespace="http://schemas.microsoft.com/office/2006/metadata/properties" ma:root="true" ma:fieldsID="0d45d554c340d884c83bebd2ac2e3e53" ns2:_="" ns3:_="">
    <xsd:import namespace="7cb1aa96-3077-4eb2-a1c8-86bc541acda8"/>
    <xsd:import namespace="d6252450-1fc3-46e6-84b1-95d823c44625"/>
    <xsd:element name="properties">
      <xsd:complexType>
        <xsd:sequence>
          <xsd:element name="documentManagement">
            <xsd:complexType>
              <xsd:all>
                <xsd:element ref="ns2:Deliverable" minOccurs="0"/>
                <xsd:element ref="ns2:Discipline" minOccurs="0"/>
                <xsd:element ref="ns2:ProjectNumber" minOccurs="0"/>
                <xsd:element ref="ns3: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1aa96-3077-4eb2-a1c8-86bc541acda8" elementFormDefault="qualified">
    <xsd:import namespace="http://schemas.microsoft.com/office/2006/documentManagement/types"/>
    <xsd:import namespace="http://schemas.microsoft.com/office/infopath/2007/PartnerControls"/>
    <xsd:element name="Deliverable" ma:index="8" nillable="true" ma:displayName="Deliverable" ma:default="0" ma:indexed="true" ma:internalName="Deliverable" ma:readOnly="false">
      <xsd:simpleType>
        <xsd:restriction base="dms:Boolean"/>
      </xsd:simpleType>
    </xsd:element>
    <xsd:element name="Discipline" ma:index="9" nillable="true" ma:displayName="Discipline" ma:format="Dropdown" ma:internalName="Discipline" ma:readOnly="false">
      <xsd:simpleType>
        <xsd:restriction base="dms:Choice">
          <xsd:enumeration value="Administration"/>
          <xsd:enumeration value="Architecture"/>
          <xsd:enumeration value="Aviation"/>
          <xsd:enumeration value="Civil"/>
          <xsd:enumeration value="Construction Management"/>
          <xsd:enumeration value="Corporate Center"/>
          <xsd:enumeration value="Design"/>
          <xsd:enumeration value="Electrical"/>
          <xsd:enumeration value="Environmental &amp; Facilities"/>
          <xsd:enumeration value="Facilities-Admin"/>
          <xsd:enumeration value="Facilities-CM"/>
          <xsd:enumeration value="Fire Protection"/>
          <xsd:enumeration value="Geotechnical"/>
          <xsd:enumeration value="GIS"/>
          <xsd:enumeration value="Highways"/>
          <xsd:enumeration value="HVAC"/>
          <xsd:enumeration value="Information Systems"/>
          <xsd:enumeration value="Land Development"/>
          <xsd:enumeration value="Marketing"/>
          <xsd:enumeration value="Mechanical"/>
          <xsd:enumeration value="Natural &amp; Cultural Resources"/>
          <xsd:enumeration value="Oil &amp; Gas"/>
          <xsd:enumeration value="Planning"/>
          <xsd:enumeration value="Plumbing"/>
          <xsd:enumeration value="Right of Way (ROW)"/>
          <xsd:enumeration value="Special Projects"/>
          <xsd:enumeration value="Structures"/>
          <xsd:enumeration value="SUE"/>
          <xsd:enumeration value="Surveys"/>
          <xsd:enumeration value="Traffic"/>
          <xsd:enumeration value="Transportation"/>
          <xsd:enumeration value="Water Resources"/>
        </xsd:restriction>
      </xsd:simpleType>
    </xsd:element>
    <xsd:element name="ProjectNumber" ma:index="10" nillable="true" ma:displayName="Project Number" ma:default="TG-MKTG-000" ma:description="Enter project number in the XX-XXXX-XXX format.  Must enter dashes." ma:internalName="ProjectNumb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52450-1fc3-46e6-84b1-95d823c44625" elementFormDefault="qualified">
    <xsd:import namespace="http://schemas.microsoft.com/office/2006/documentManagement/types"/>
    <xsd:import namespace="http://schemas.microsoft.com/office/infopath/2007/PartnerControls"/>
    <xsd:element name="Phase" ma:index="11" nillable="true" ma:displayName="Phase" ma:list="{c882e9d1-e9be-4d3a-bc18-db2167ff409a}" ma:internalName="Phas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8C970-C332-4DB0-B603-0FD4A22F9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D406F6-62D2-478B-B0EC-2511FD53ABFD}">
  <ds:schemaRefs>
    <ds:schemaRef ds:uri="d6252450-1fc3-46e6-84b1-95d823c44625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cb1aa96-3077-4eb2-a1c8-86bc541acda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A4E99B-D652-4705-B4FF-D3B16AD23DC9}">
  <ds:schemaRefs>
    <ds:schemaRef ds:uri="7cb1aa96-3077-4eb2-a1c8-86bc541acda8"/>
    <ds:schemaRef ds:uri="d6252450-1fc3-46e6-84b1-95d823c446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936</Words>
  <Application>Microsoft Office PowerPoint</Application>
  <PresentationFormat>Widescreen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inherit</vt:lpstr>
      <vt:lpstr>Lato</vt:lpstr>
      <vt:lpstr>JMT Technology Group Intro Slide</vt:lpstr>
      <vt:lpstr>JMT Technology Group/Client Presentation Intro Slide</vt:lpstr>
      <vt:lpstr>GISCI’s GISP Certification – Part 1</vt:lpstr>
      <vt:lpstr>OVERVIEW</vt:lpstr>
      <vt:lpstr>What is the GISP Certification?</vt:lpstr>
      <vt:lpstr>GISP Application and Minimum Requirements</vt:lpstr>
      <vt:lpstr>Portfolio Requirements</vt:lpstr>
      <vt:lpstr>GISP Core Technical Exam</vt:lpstr>
      <vt:lpstr>GISP Exam Knowledge areas</vt:lpstr>
      <vt:lpstr>Certification Renewal</vt:lpstr>
      <vt:lpstr>Benefits of GISP Certification</vt:lpstr>
      <vt:lpstr>Intro to Part 2 – Exam Study Guide &amp; Tips and Tricks</vt:lpstr>
      <vt:lpstr>Questions/Discussion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Freese, Bridgett</dc:creator>
  <cp:lastModifiedBy>Doyle, Shannon</cp:lastModifiedBy>
  <cp:revision>18</cp:revision>
  <dcterms:created xsi:type="dcterms:W3CDTF">2018-02-12T18:20:20Z</dcterms:created>
  <dcterms:modified xsi:type="dcterms:W3CDTF">2022-04-27T18:43:18Z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0x010100713CD2052944F349B7891FAD75272F600061DBAA5971BE8146821D950885E36B36</vt:lpwstr>
  </property>
  <property fmtid="{D5CDD505-2E9C-101B-9397-08002B2CF9AE}" pid="3" name="SharedWithUsers">
    <vt:lpwstr>32;#Pliszka, Bob;#158;#Saylor, Christopher;#136;#Harrison, Jonathan;#29;#Platt, Jeffrey;#35;#Spangler, Julie;#48;#Horst, Casey;#308;#Martin, Maria</vt:lpwstr>
  </property>
</Properties>
</file>